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42" r:id="rId1"/>
  </p:sldMasterIdLst>
  <p:notesMasterIdLst>
    <p:notesMasterId r:id="rId33"/>
  </p:notesMasterIdLst>
  <p:handoutMasterIdLst>
    <p:handoutMasterId r:id="rId34"/>
  </p:handoutMasterIdLst>
  <p:sldIdLst>
    <p:sldId id="874" r:id="rId2"/>
    <p:sldId id="1054" r:id="rId3"/>
    <p:sldId id="1221" r:id="rId4"/>
    <p:sldId id="1197" r:id="rId5"/>
    <p:sldId id="1150" r:id="rId6"/>
    <p:sldId id="1100" r:id="rId7"/>
    <p:sldId id="1153" r:id="rId8"/>
    <p:sldId id="1101" r:id="rId9"/>
    <p:sldId id="1155" r:id="rId10"/>
    <p:sldId id="1140" r:id="rId11"/>
    <p:sldId id="1156" r:id="rId12"/>
    <p:sldId id="1141" r:id="rId13"/>
    <p:sldId id="1213" r:id="rId14"/>
    <p:sldId id="1201" r:id="rId15"/>
    <p:sldId id="1215" r:id="rId16"/>
    <p:sldId id="1216" r:id="rId17"/>
    <p:sldId id="1217" r:id="rId18"/>
    <p:sldId id="1214" r:id="rId19"/>
    <p:sldId id="1202" r:id="rId20"/>
    <p:sldId id="1203" r:id="rId21"/>
    <p:sldId id="1222" r:id="rId22"/>
    <p:sldId id="1183" r:id="rId23"/>
    <p:sldId id="1182" r:id="rId24"/>
    <p:sldId id="1223" r:id="rId25"/>
    <p:sldId id="1189" r:id="rId26"/>
    <p:sldId id="1190" r:id="rId27"/>
    <p:sldId id="1191" r:id="rId28"/>
    <p:sldId id="1192" r:id="rId29"/>
    <p:sldId id="1195" r:id="rId30"/>
    <p:sldId id="1196" r:id="rId31"/>
    <p:sldId id="284" r:id="rId3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宋体" charset="-122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才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2C59"/>
    <a:srgbClr val="ADE1FF"/>
    <a:srgbClr val="FFBA26"/>
    <a:srgbClr val="FFCC99"/>
    <a:srgbClr val="FF6600"/>
    <a:srgbClr val="FF9900"/>
    <a:srgbClr val="00509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93465" autoAdjust="0"/>
  </p:normalViewPr>
  <p:slideViewPr>
    <p:cSldViewPr>
      <p:cViewPr varScale="1">
        <p:scale>
          <a:sx n="99" d="100"/>
          <a:sy n="99" d="100"/>
        </p:scale>
        <p:origin x="-108" y="-588"/>
      </p:cViewPr>
      <p:guideLst>
        <p:guide orient="horz" pos="3162"/>
        <p:guide pos="5511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661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74D668-D138-4503-8038-BF417F93029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434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47C3CA4-1A3F-43E3-944D-8257F97CD27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12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084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81997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0882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8199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目前，商贸版已经推出基于手机和平板电脑的老板报表，公司管理者可以通过老板报表随时随地掌握公司经营信息，包括最核心的总体经营情况、销售、采购、库存、往来资金各方面的经营数据，并通过非常直观的图形和数字加以表现，是公司管理者不可多得的管理帮手。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为了让大家有更深的了解，接下来我将花几分钟给大家做个演示。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030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557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当然，除了老板报表，我们对销售人员也提供了一款也是基于手机和平板电脑的移应用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销售助手，通过销售助手销售人员可以随时随地进行商品价格、库存信息、客户信息、欠款情况查询，不仅如此，我们还支持通过移动端进行提交销售单，这样大大提升了销售人员的商务效率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这里也可以给大家做个现场演示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目前这两款应用支持</a:t>
            </a:r>
            <a:r>
              <a:rPr lang="en-US" altLang="zh-CN" dirty="0" smtClean="0"/>
              <a:t>IPHONE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IPAD</a:t>
            </a:r>
            <a:r>
              <a:rPr lang="zh-CN" altLang="en-US" dirty="0" smtClean="0"/>
              <a:t>、安卓设备，同时还有个好消息通知大家，我们将免费提供给大家使用，免费截止日期为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30</a:t>
            </a:r>
            <a:r>
              <a:rPr lang="zh-CN" altLang="en-US" dirty="0" smtClean="0"/>
              <a:t>日，大家可以马上下载使用。过了免费期后，我们将会按照包年的方式收费，每年费用不到一百元，非常实惠。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558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030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目前，商贸版已经推出基于手机和平板电脑的老板报表，公司管理者可以通过老板报表随时随地掌握公司经营信息，包括最核心的总体经营情况、销售、采购、库存、往来资金各方面的经营数据，并通过非常直观的图形和数字加以表现，是公司管理者不可多得的管理帮手。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为了让大家有更深的了解，接下来我将花几分钟给大家做个演示。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030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当然，除了老板报表，我们对销售人员也提供了一款也是基于手机和平板电脑的移应用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销售助手，通过销售助手销售人员可以随时随地进行商品价格、库存信息、客户信息、欠款情况查询，不仅如此，我们还支持通过移动端进行提交销售单，这样大大提升了销售人员的商务效率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这里也可以给大家做个现场演示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目前这两款应用支持</a:t>
            </a:r>
            <a:r>
              <a:rPr lang="en-US" altLang="zh-CN" dirty="0" smtClean="0"/>
              <a:t>IPHONE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IPAD</a:t>
            </a:r>
            <a:r>
              <a:rPr lang="zh-CN" altLang="en-US" dirty="0" smtClean="0"/>
              <a:t>、安卓设备，同时还有个好消息通知大家，我们将免费提供给大家使用，免费截止日期为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30</a:t>
            </a:r>
            <a:r>
              <a:rPr lang="zh-CN" altLang="en-US" dirty="0" smtClean="0"/>
              <a:t>日，大家可以马上下载使用。过了免费期后，我们将会按照包年的方式收费，每年费用不到一百元，非常实惠。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558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3CA4-1A3F-43E3-944D-8257F97CD27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8199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6777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0040" y="1206388"/>
            <a:ext cx="7772400" cy="857514"/>
          </a:xfrm>
        </p:spPr>
        <p:txBody>
          <a:bodyPr>
            <a:normAutofit/>
          </a:bodyPr>
          <a:lstStyle>
            <a:lvl1pPr algn="l">
              <a:defRPr lang="zh-CN" altLang="en-US" sz="3600" b="1" i="0" kern="1200" dirty="0">
                <a:solidFill>
                  <a:srgbClr val="00549A"/>
                </a:solidFill>
                <a:latin typeface="Arial Black" pitchFamily="34" charset="0"/>
                <a:ea typeface="微软雅黑" pitchFamily="34" charset="-122"/>
                <a:cs typeface="微软雅黑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45425" y="2312523"/>
            <a:ext cx="3587021" cy="1022626"/>
          </a:xfr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lang="zh-CN" altLang="en-US" sz="2000" kern="1200" dirty="0">
                <a:solidFill>
                  <a:schemeClr val="tx1"/>
                </a:solidFill>
                <a:latin typeface="黑体" pitchFamily="2" charset="-122"/>
                <a:ea typeface="微软雅黑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9" name="Rectangle 37"/>
          <p:cNvSpPr>
            <a:spLocks/>
          </p:cNvSpPr>
          <p:nvPr userDrawn="1"/>
        </p:nvSpPr>
        <p:spPr bwMode="auto">
          <a:xfrm>
            <a:off x="256460" y="4767760"/>
            <a:ext cx="28753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版权所有</a:t>
            </a:r>
            <a:r>
              <a:rPr lang="en-US" altLang="zh-CN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Helvetica Neue" charset="0"/>
              </a:rPr>
              <a:t>©1993-2012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金蝶软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件（中国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）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有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限公司</a:t>
            </a:r>
          </a:p>
        </p:txBody>
      </p:sp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7558096" y="4842946"/>
            <a:ext cx="1622425" cy="2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>
              <a:lnSpc>
                <a:spcPts val="1400"/>
              </a:lnSpc>
            </a:pPr>
            <a:r>
              <a:rPr lang="zh-CN" altLang="en-US" sz="900" b="0" i="0" kern="120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④ 内部公开 请勿外传</a:t>
            </a:r>
            <a:endParaRPr lang="zh-CN" altLang="zh-CN" sz="900" b="0" i="0" kern="1200" spc="0" baseline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pic>
        <p:nvPicPr>
          <p:cNvPr id="18" name="图片 17" descr="20120325大品牌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82" y="442770"/>
            <a:ext cx="2025099" cy="504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144962" y="2321156"/>
            <a:ext cx="6371254" cy="3058908"/>
            <a:chOff x="395536" y="2897458"/>
            <a:chExt cx="4549883" cy="2184448"/>
          </a:xfrm>
        </p:grpSpPr>
        <p:pic>
          <p:nvPicPr>
            <p:cNvPr id="10" name="Picture 2" descr="C:\Users\yibo_wang\Desktop\素材\閲戣澏PPT姣嶇増瑙嗚鍏冪礌\灏忔柟鐮栦晶瑙嗗浘\PPT C-orange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97458"/>
              <a:ext cx="2122564" cy="212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K:\201203盛世确认可用输出\PPT\素材\玻璃砖素材\PPT C Lego.png"/>
            <p:cNvPicPr>
              <a:picLocks noChangeAspect="1" noChangeArrowheads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66894" y="2930672"/>
              <a:ext cx="2978525" cy="2151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9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741977"/>
            <a:ext cx="8424936" cy="3852651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第二级</a:t>
            </a:r>
          </a:p>
          <a:p>
            <a:pPr lvl="2"/>
            <a:r>
              <a:rPr kumimoji="1" lang="zh-CN" altLang="en-US" dirty="0" smtClean="0"/>
              <a:t>第三级</a:t>
            </a:r>
          </a:p>
          <a:p>
            <a:pPr lvl="3"/>
            <a:r>
              <a:rPr kumimoji="1" lang="zh-CN" altLang="en-US" dirty="0" smtClean="0"/>
              <a:t>第四级</a:t>
            </a:r>
          </a:p>
          <a:p>
            <a:pPr lvl="4"/>
            <a:r>
              <a:rPr kumimoji="1" lang="zh-CN" altLang="en-US" dirty="0" smtClean="0"/>
              <a:t>第五级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46" y="5"/>
            <a:ext cx="7128197" cy="520095"/>
          </a:xfrm>
        </p:spPr>
        <p:txBody>
          <a:bodyPr>
            <a:normAutofit/>
          </a:bodyPr>
          <a:lstStyle>
            <a:lvl1pPr algn="l">
              <a:defRPr sz="2600" b="0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06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6777" cy="5143500"/>
          </a:xfrm>
          <a:prstGeom prst="rect">
            <a:avLst/>
          </a:prstGeom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4521567" y="1436546"/>
            <a:ext cx="1811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Goudy Old Style" pitchFamily="18" charset="0"/>
                <a:ea typeface="宋体" charset="0"/>
                <a:cs typeface="Helvetica Neue UltraLight" charset="0"/>
                <a:sym typeface="Helvetica Neue UltraLight" charset="0"/>
              </a:rPr>
              <a:t>Thanks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4050738" y="2190149"/>
            <a:ext cx="10204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terima kasih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491880" y="1275606"/>
            <a:ext cx="92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Arial" charset="0"/>
              </a:rPr>
              <a:t>感謝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5199183" y="2097810"/>
            <a:ext cx="12311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 Bold" charset="0"/>
                <a:sym typeface="Microsoft YaHei Bold" charset="0"/>
              </a:rPr>
              <a:t>谢谢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5404367" y="1336122"/>
            <a:ext cx="10259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Arial" charset="0"/>
              </a:rPr>
              <a:t>ありがとう</a:t>
            </a: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3491888" y="1875415"/>
            <a:ext cx="836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宋体" charset="0"/>
                <a:cs typeface="Thonburi" charset="0"/>
                <a:sym typeface="Arial" charset="0"/>
              </a:rPr>
              <a:t>ขอบคุณ</a:t>
            </a:r>
          </a:p>
        </p:txBody>
      </p:sp>
      <p:sp>
        <p:nvSpPr>
          <p:cNvPr id="18" name="Rectangle 37"/>
          <p:cNvSpPr>
            <a:spLocks/>
          </p:cNvSpPr>
          <p:nvPr userDrawn="1"/>
        </p:nvSpPr>
        <p:spPr bwMode="auto">
          <a:xfrm>
            <a:off x="256460" y="4767760"/>
            <a:ext cx="28753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版权所有</a:t>
            </a:r>
            <a:r>
              <a:rPr lang="en-US" altLang="zh-CN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Helvetica Neue" charset="0"/>
              </a:rPr>
              <a:t>©1993-2012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金蝶软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件（中国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）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有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限公司</a:t>
            </a:r>
          </a:p>
        </p:txBody>
      </p:sp>
      <p:pic>
        <p:nvPicPr>
          <p:cNvPr id="20" name="图片 19" descr="20120325大品牌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82" y="442770"/>
            <a:ext cx="2025099" cy="504000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 userDrawn="1"/>
        </p:nvSpPr>
        <p:spPr bwMode="auto">
          <a:xfrm>
            <a:off x="7558096" y="4842946"/>
            <a:ext cx="1622425" cy="2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>
              <a:lnSpc>
                <a:spcPts val="1400"/>
              </a:lnSpc>
            </a:pPr>
            <a:r>
              <a:rPr lang="zh-CN" altLang="en-US" sz="900" b="0" i="0" kern="120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④ 内部公开 请勿外传</a:t>
            </a:r>
            <a:endParaRPr lang="zh-CN" altLang="zh-CN" sz="900" b="0" i="0" kern="1200" spc="0" baseline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44962" y="2321156"/>
            <a:ext cx="6371254" cy="3058908"/>
            <a:chOff x="395536" y="2897458"/>
            <a:chExt cx="4549883" cy="2184448"/>
          </a:xfrm>
        </p:grpSpPr>
        <p:pic>
          <p:nvPicPr>
            <p:cNvPr id="13" name="Picture 2" descr="C:\Users\yibo_wang\Desktop\素材\閲戣澏PPT姣嶇増瑙嗚鍏冪礌\灏忔柟鐮栦晶瑙嗗浘\PPT C-orange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97458"/>
              <a:ext cx="2122564" cy="212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K:\201203盛世确认可用输出\PPT\素材\玻璃砖素材\PPT C Lego.png"/>
            <p:cNvPicPr>
              <a:picLocks noChangeAspect="1" noChangeArrowheads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66894" y="2930672"/>
              <a:ext cx="2978525" cy="2151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59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0"/>
            <a:ext cx="710723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3EFB-C521-4A20-AE4C-0C853044CC87}" type="datetime1">
              <a:rPr lang="en-US"/>
              <a:pPr>
                <a:defRPr/>
              </a:pPr>
              <a:t>10/30/2013</a:t>
            </a:fld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85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3578" y="757166"/>
            <a:ext cx="8408219" cy="383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第二级</a:t>
            </a:r>
          </a:p>
          <a:p>
            <a:pPr lvl="2"/>
            <a:r>
              <a:rPr kumimoji="1" lang="zh-CN" altLang="en-US" dirty="0" smtClean="0"/>
              <a:t>第三级</a:t>
            </a:r>
            <a:endParaRPr kumimoji="1" lang="en-US" altLang="zh-CN" dirty="0" smtClean="0"/>
          </a:p>
          <a:p>
            <a:pPr lvl="3"/>
            <a:r>
              <a:rPr kumimoji="1" lang="zh-CN" altLang="en-US" dirty="0" smtClean="0"/>
              <a:t>第四级</a:t>
            </a:r>
            <a:endParaRPr kumimoji="1" lang="en-US" altLang="zh-CN" dirty="0" smtClean="0"/>
          </a:p>
          <a:p>
            <a:pPr lvl="4"/>
            <a:r>
              <a:rPr kumimoji="1"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E859-18DA-AA47-857F-8A8E3938ED6C}" type="datetimeFigureOut">
              <a:rPr kumimoji="1" lang="zh-CN" altLang="en-US" smtClean="0"/>
              <a:pPr/>
              <a:t>2013-10-30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pic>
        <p:nvPicPr>
          <p:cNvPr id="12" name="图片 11" descr="卷页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"/>
            <a:ext cx="9144000" cy="520095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6228193" y="4823473"/>
            <a:ext cx="1622425" cy="2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>
              <a:lnSpc>
                <a:spcPts val="1400"/>
              </a:lnSpc>
            </a:pPr>
            <a:r>
              <a:rPr lang="zh-CN" altLang="en-US" sz="900" b="0" i="0" kern="120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④内</a:t>
            </a:r>
            <a:r>
              <a:rPr lang="zh-CN" altLang="en-US" sz="900" b="0" i="0" kern="120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部公开 请勿外传</a:t>
            </a:r>
            <a:endParaRPr lang="zh-CN" altLang="zh-CN" sz="900" b="0" i="0" kern="1200" spc="0" baseline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23530" y="3"/>
            <a:ext cx="7108327" cy="520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532491" y="4800206"/>
            <a:ext cx="5128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i="0" kern="120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P</a:t>
            </a:r>
            <a:fld id="{FED1A94F-D130-4010-A83B-0DB519D7607E}" type="slidenum">
              <a:rPr lang="en-US" altLang="zh-CN" sz="900" b="1" i="0" kern="1200" spc="0" baseline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pPr/>
              <a:t>‹#›</a:t>
            </a:fld>
            <a:endParaRPr lang="zh-CN" altLang="en-US" sz="900" b="1" i="0" kern="1200" spc="0" baseline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pic>
        <p:nvPicPr>
          <p:cNvPr id="18" name="图片 17" descr="0310金蝶品牌下属logo-00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4016" y="116050"/>
            <a:ext cx="1097755" cy="288000"/>
          </a:xfrm>
          <a:prstGeom prst="rect">
            <a:avLst/>
          </a:prstGeom>
        </p:spPr>
      </p:pic>
      <p:grpSp>
        <p:nvGrpSpPr>
          <p:cNvPr id="19" name="组合 18"/>
          <p:cNvGrpSpPr/>
          <p:nvPr userDrawn="1"/>
        </p:nvGrpSpPr>
        <p:grpSpPr>
          <a:xfrm>
            <a:off x="7452340" y="4587975"/>
            <a:ext cx="1229429" cy="600670"/>
            <a:chOff x="6559883" y="4147099"/>
            <a:chExt cx="2316937" cy="1132002"/>
          </a:xfrm>
        </p:grpSpPr>
        <p:pic>
          <p:nvPicPr>
            <p:cNvPr id="20" name="图片 19" descr="PPT C Le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6006" y="4172857"/>
              <a:ext cx="1510814" cy="1106244"/>
            </a:xfrm>
            <a:prstGeom prst="rect">
              <a:avLst/>
            </a:prstGeom>
          </p:spPr>
        </p:pic>
        <p:pic>
          <p:nvPicPr>
            <p:cNvPr id="21" name="图片 20" descr="PPT C-orang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883" y="4147099"/>
              <a:ext cx="1106244" cy="1106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9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kumimoji="1" lang="zh-CN" altLang="en-US" sz="2600" b="0" i="0" kern="1200" dirty="0">
          <a:solidFill>
            <a:schemeClr val="tx1"/>
          </a:solidFill>
          <a:latin typeface="微软雅黑"/>
          <a:ea typeface="微软雅黑"/>
          <a:cs typeface="+mj-cs"/>
        </a:defRPr>
      </a:lvl1pPr>
    </p:titleStyle>
    <p:bodyStyle>
      <a:lvl1pPr marL="342900" indent="-342900" algn="l" defTabSz="457200" rtl="0" eaLnBrk="1" fontAlgn="base" latinLnBrk="0" hangingPunct="1">
        <a:spcBef>
          <a:spcPct val="20000"/>
        </a:spcBef>
        <a:spcAft>
          <a:spcPct val="0"/>
        </a:spcAft>
        <a:buFontTx/>
        <a:buBlip>
          <a:blip r:embed="rId10"/>
        </a:buBlip>
        <a:defRPr kumimoji="1" lang="zh-CN" altLang="en-US" sz="2400" b="0" i="0" kern="1200" dirty="0" smtClean="0">
          <a:solidFill>
            <a:schemeClr val="tx1">
              <a:lumMod val="85000"/>
              <a:lumOff val="15000"/>
            </a:schemeClr>
          </a:solidFill>
          <a:latin typeface="微软雅黑"/>
          <a:ea typeface="微软雅黑"/>
          <a:cs typeface="+mn-cs"/>
        </a:defRPr>
      </a:lvl1pPr>
      <a:lvl2pPr marL="742950" indent="-285750" algn="l" defTabSz="457200" rtl="0" eaLnBrk="1" fontAlgn="base" latinLnBrk="0" hangingPunct="1">
        <a:spcBef>
          <a:spcPct val="20000"/>
        </a:spcBef>
        <a:spcAft>
          <a:spcPct val="0"/>
        </a:spcAft>
        <a:buFont typeface="Arial"/>
        <a:buChar char="–"/>
        <a:defRPr kumimoji="1" lang="zh-CN" altLang="en-US" sz="2000" b="0" i="0" kern="1200" dirty="0" smtClean="0">
          <a:solidFill>
            <a:schemeClr val="tx1">
              <a:lumMod val="85000"/>
              <a:lumOff val="15000"/>
            </a:schemeClr>
          </a:solidFill>
          <a:latin typeface="微软雅黑"/>
          <a:ea typeface="微软雅黑"/>
          <a:cs typeface="+mn-cs"/>
        </a:defRPr>
      </a:lvl2pPr>
      <a:lvl3pPr marL="1143000" indent="-228600" algn="l" defTabSz="457200" rtl="0" eaLnBrk="1" fontAlgn="base" latinLnBrk="0" hangingPunct="1">
        <a:spcBef>
          <a:spcPct val="20000"/>
        </a:spcBef>
        <a:spcAft>
          <a:spcPct val="0"/>
        </a:spcAft>
        <a:buFont typeface="Arial"/>
        <a:buChar char="•"/>
        <a:defRPr kumimoji="1" lang="zh-CN" altLang="en-US" sz="1800" b="0" i="0" kern="1200" dirty="0" smtClean="0">
          <a:solidFill>
            <a:schemeClr val="tx1">
              <a:lumMod val="85000"/>
              <a:lumOff val="15000"/>
            </a:schemeClr>
          </a:solidFill>
          <a:latin typeface="微软雅黑"/>
          <a:ea typeface="微软雅黑"/>
          <a:cs typeface="+mn-cs"/>
        </a:defRPr>
      </a:lvl3pPr>
      <a:lvl4pPr marL="1600200" indent="-228600" algn="l" defTabSz="457200" rtl="0" eaLnBrk="1" fontAlgn="base" latinLnBrk="0" hangingPunct="1">
        <a:spcBef>
          <a:spcPct val="20000"/>
        </a:spcBef>
        <a:spcAft>
          <a:spcPct val="0"/>
        </a:spcAft>
        <a:buFont typeface="Arial"/>
        <a:buChar char="–"/>
        <a:defRPr kumimoji="1" lang="zh-CN" altLang="en-US" sz="1800" b="0" i="0" kern="1200" dirty="0" smtClean="0">
          <a:solidFill>
            <a:schemeClr val="tx1">
              <a:lumMod val="85000"/>
              <a:lumOff val="15000"/>
            </a:schemeClr>
          </a:solidFill>
          <a:latin typeface="微软雅黑"/>
          <a:ea typeface="微软雅黑"/>
          <a:cs typeface="+mn-cs"/>
        </a:defRPr>
      </a:lvl4pPr>
      <a:lvl5pPr marL="2057400" indent="-228600" algn="l" defTabSz="457200" rtl="0" eaLnBrk="1" fontAlgn="base" latinLnBrk="0" hangingPunct="1">
        <a:spcBef>
          <a:spcPct val="20000"/>
        </a:spcBef>
        <a:spcAft>
          <a:spcPct val="0"/>
        </a:spcAft>
        <a:buFont typeface="Arial"/>
        <a:buChar char="»"/>
        <a:defRPr kumimoji="1" lang="zh-CN" altLang="en-US" sz="1800" b="0" i="0" kern="1200" dirty="0">
          <a:solidFill>
            <a:schemeClr val="tx1">
              <a:lumMod val="85000"/>
              <a:lumOff val="15000"/>
            </a:schemeClr>
          </a:solidFill>
          <a:latin typeface="微软雅黑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kis.kingdee.com/mobil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ob.cmcloud.cn/" TargetMode="External"/><Relationship Id="rId2" Type="http://schemas.openxmlformats.org/officeDocument/2006/relationships/hyperlink" Target="http://kis.kingdee.com/mob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ng_yin@kingdee.com" TargetMode="External"/><Relationship Id="rId5" Type="http://schemas.openxmlformats.org/officeDocument/2006/relationships/hyperlink" Target="mailto:franky_tan@kingdee.com&#65288;&#35885;&#29983;" TargetMode="External"/><Relationship Id="rId4" Type="http://schemas.openxmlformats.org/officeDocument/2006/relationships/hyperlink" Target="http://club.kingdee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b.cmcloud.cn/downloadList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mob.cmcloud.cn/downloadLis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1"/>
          <p:cNvSpPr>
            <a:spLocks noChangeArrowheads="1"/>
          </p:cNvSpPr>
          <p:nvPr/>
        </p:nvSpPr>
        <p:spPr bwMode="auto">
          <a:xfrm>
            <a:off x="6156176" y="2729001"/>
            <a:ext cx="22322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None/>
            </a:pPr>
            <a:endParaRPr lang="zh-CN" altLang="en-US" dirty="0">
              <a:latin typeface="黑体" pitchFamily="2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07504" y="1275518"/>
            <a:ext cx="8869684" cy="792176"/>
          </a:xfrm>
        </p:spPr>
        <p:txBody>
          <a:bodyPr>
            <a:noAutofit/>
          </a:bodyPr>
          <a:lstStyle/>
          <a:p>
            <a:pPr algn="r" eaLnBrk="0" hangingPunct="0"/>
            <a:r>
              <a:rPr lang="en-US" altLang="zh-CN" dirty="0" smtClean="0">
                <a:latin typeface="微软雅黑" pitchFamily="34" charset="-122"/>
              </a:rPr>
              <a:t>KIS</a:t>
            </a:r>
            <a:r>
              <a:rPr lang="zh-CN" altLang="en-US" dirty="0" smtClean="0">
                <a:latin typeface="微软雅黑" pitchFamily="34" charset="-122"/>
              </a:rPr>
              <a:t>移动，指尖上的管理</a:t>
            </a:r>
            <a:endParaRPr lang="zh-CN" altLang="en-US" dirty="0">
              <a:latin typeface="微软雅黑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184212" y="2072082"/>
            <a:ext cx="5757790" cy="571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lang="zh-CN" altLang="en-US" sz="4000" b="1" i="0" kern="1200" dirty="0">
                <a:solidFill>
                  <a:srgbClr val="00549A"/>
                </a:solidFill>
                <a:latin typeface="Arial Black" pitchFamily="34" charset="0"/>
                <a:ea typeface="微软雅黑" pitchFamily="34" charset="-122"/>
                <a:cs typeface="微软雅黑"/>
              </a:defRPr>
            </a:lvl1pPr>
          </a:lstStyle>
          <a:p>
            <a:pPr algn="r" eaLnBrk="0" hangingPunct="0"/>
            <a:r>
              <a:rPr lang="en-US" altLang="zh-CN" sz="2800" dirty="0" smtClean="0"/>
              <a:t>——</a:t>
            </a:r>
            <a:r>
              <a:rPr sz="2800" dirty="0" smtClean="0"/>
              <a:t>金蝶</a:t>
            </a:r>
            <a:r>
              <a:rPr lang="en-US" sz="2800" dirty="0" smtClean="0"/>
              <a:t>KIS</a:t>
            </a:r>
            <a:r>
              <a:rPr lang="zh-CN" altLang="en-US" sz="2800" dirty="0" smtClean="0"/>
              <a:t>移动产品大全</a:t>
            </a:r>
            <a:endParaRPr lang="zh-CN" altLang="en-US" sz="2800" dirty="0">
              <a:latin typeface="微软雅黑" pitchFamily="34" charset="-122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5652120" y="3751301"/>
            <a:ext cx="3246630" cy="47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移动产品部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金蝶软件（中国）有限公司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2013-09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None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5"/>
            <a:ext cx="8064896" cy="520095"/>
          </a:xfrm>
        </p:spPr>
        <p:txBody>
          <a:bodyPr>
            <a:normAutofit/>
          </a:bodyPr>
          <a:lstStyle/>
          <a:p>
            <a:r>
              <a:rPr lang="zh-CN" altLang="en-US" sz="2400" b="1" dirty="0" smtClean="0"/>
              <a:t>商贸版移动客户管理</a:t>
            </a:r>
            <a:r>
              <a:rPr lang="zh-CN" altLang="en-US" sz="2000" dirty="0" smtClean="0"/>
              <a:t>：管理商机，精细管理销售过程</a:t>
            </a:r>
            <a:endParaRPr lang="zh-CN" altLang="en-US" sz="2000" dirty="0"/>
          </a:p>
        </p:txBody>
      </p:sp>
      <p:sp>
        <p:nvSpPr>
          <p:cNvPr id="4" name="流程图: 手动输入 3"/>
          <p:cNvSpPr/>
          <p:nvPr/>
        </p:nvSpPr>
        <p:spPr>
          <a:xfrm flipV="1">
            <a:off x="850384" y="650533"/>
            <a:ext cx="7322016" cy="1178727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5725" y="70411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客户管理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428" y="1224934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销售人员的好帮手，商机尽在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握中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505" y="686252"/>
            <a:ext cx="1107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客户信息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跟进管理</a:t>
            </a:r>
          </a:p>
          <a:p>
            <a:pPr>
              <a:spcAft>
                <a:spcPts val="600"/>
              </a:spcAft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签到管理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5545154" y="718910"/>
            <a:ext cx="428628" cy="1035851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/>
          <p:cNvSpPr/>
          <p:nvPr/>
        </p:nvSpPr>
        <p:spPr>
          <a:xfrm>
            <a:off x="7672334" y="718910"/>
            <a:ext cx="428628" cy="101799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E:\Work Doc-2013\Marketing\移动客户管理\客户列表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51670"/>
            <a:ext cx="2088232" cy="3132347"/>
          </a:xfrm>
          <a:prstGeom prst="rect">
            <a:avLst/>
          </a:prstGeom>
          <a:noFill/>
        </p:spPr>
      </p:pic>
      <p:pic>
        <p:nvPicPr>
          <p:cNvPr id="1027" name="Picture 3" descr="E:\Work Doc-2013\Marketing\移动客户管理\客户详情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316" y="1851670"/>
            <a:ext cx="2160240" cy="3240360"/>
          </a:xfrm>
          <a:prstGeom prst="rect">
            <a:avLst/>
          </a:prstGeom>
          <a:noFill/>
        </p:spPr>
      </p:pic>
      <p:pic>
        <p:nvPicPr>
          <p:cNvPr id="1028" name="Picture 4" descr="E:\Work Doc-2013\Marketing\移动客户管理\客户跟进列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1851670"/>
            <a:ext cx="2160240" cy="3240360"/>
          </a:xfrm>
          <a:prstGeom prst="rect">
            <a:avLst/>
          </a:prstGeom>
          <a:noFill/>
        </p:spPr>
      </p:pic>
      <p:pic>
        <p:nvPicPr>
          <p:cNvPr id="1029" name="Picture 5" descr="E:\Work Doc-2013\Marketing\移动客户管理\客户跟进记录详情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7939" y="1851670"/>
            <a:ext cx="2146549" cy="32198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主要的功能：</a:t>
            </a:r>
          </a:p>
          <a:p>
            <a:pPr lvl="1"/>
            <a:r>
              <a:rPr sz="1400" dirty="0" smtClean="0"/>
              <a:t>管理客户</a:t>
            </a:r>
            <a:r>
              <a:rPr lang="zh-CN" altLang="en-US" sz="1400" dirty="0" smtClean="0"/>
              <a:t>联系信息（支持数据授权）</a:t>
            </a:r>
            <a:endParaRPr sz="1400" dirty="0" smtClean="0"/>
          </a:p>
          <a:p>
            <a:pPr lvl="1"/>
            <a:r>
              <a:rPr sz="1400" dirty="0" smtClean="0"/>
              <a:t>客户跟进记录</a:t>
            </a:r>
            <a:endParaRPr lang="en-US" sz="1400" dirty="0" smtClean="0"/>
          </a:p>
          <a:p>
            <a:pPr lvl="1"/>
            <a:r>
              <a:rPr lang="zh-CN" altLang="en-US" sz="1400" dirty="0" smtClean="0"/>
              <a:t>客户拜访签到</a:t>
            </a:r>
            <a:endParaRPr sz="1400" dirty="0" smtClean="0"/>
          </a:p>
          <a:p>
            <a:pPr lvl="1"/>
            <a:r>
              <a:rPr sz="1400" dirty="0" smtClean="0"/>
              <a:t>工具</a:t>
            </a:r>
            <a:r>
              <a:rPr lang="zh-CN" altLang="en-US" sz="1400" dirty="0" smtClean="0"/>
              <a:t>（邮件和短信群发）</a:t>
            </a:r>
            <a:endParaRPr lang="en-US" altLang="zh-CN" sz="1400" dirty="0" smtClean="0"/>
          </a:p>
          <a:p>
            <a:pPr lvl="1"/>
            <a:r>
              <a:rPr lang="zh-CN" altLang="en-US" sz="1400" dirty="0" smtClean="0"/>
              <a:t>后续将增加日程管理、待办提醒、业务提成计算等</a:t>
            </a:r>
            <a:endParaRPr sz="1400" dirty="0" smtClean="0"/>
          </a:p>
          <a:p>
            <a:r>
              <a:rPr dirty="0" smtClean="0"/>
              <a:t>终端支持</a:t>
            </a:r>
            <a:endParaRPr lang="en-US" dirty="0" smtClean="0"/>
          </a:p>
          <a:p>
            <a:pPr lvl="1"/>
            <a:r>
              <a:rPr lang="en-US" sz="1400" dirty="0" smtClean="0"/>
              <a:t>A</a:t>
            </a:r>
            <a:r>
              <a:rPr lang="en-US" altLang="zh-CN" sz="1400" dirty="0" smtClean="0"/>
              <a:t>ndroid 2.3</a:t>
            </a:r>
            <a:r>
              <a:rPr sz="1400" dirty="0" smtClean="0"/>
              <a:t>及以上手机</a:t>
            </a:r>
            <a:endParaRPr lang="en-US" sz="1400" dirty="0" smtClean="0"/>
          </a:p>
          <a:p>
            <a:pPr lvl="1"/>
            <a:r>
              <a:rPr lang="en-US" sz="1400" dirty="0" err="1" smtClean="0"/>
              <a:t>iPhone</a:t>
            </a:r>
            <a:r>
              <a:rPr lang="en-US" sz="1400" dirty="0" smtClean="0"/>
              <a:t> \</a:t>
            </a:r>
            <a:r>
              <a:rPr lang="en-US" altLang="zh-CN" sz="1400" dirty="0" smtClean="0"/>
              <a:t>iPod Touch </a:t>
            </a:r>
            <a:r>
              <a:rPr lang="en-US" sz="1400" dirty="0" smtClean="0"/>
              <a:t>4 </a:t>
            </a:r>
            <a:r>
              <a:rPr sz="1400" dirty="0" smtClean="0"/>
              <a:t>及以上</a:t>
            </a:r>
            <a:endParaRPr lang="en-US" sz="1400" dirty="0" smtClean="0"/>
          </a:p>
          <a:p>
            <a:r>
              <a:rPr dirty="0" smtClean="0"/>
              <a:t>版本支持</a:t>
            </a:r>
            <a:endParaRPr lang="en-US" dirty="0" smtClean="0"/>
          </a:p>
          <a:p>
            <a:pPr lvl="1"/>
            <a:r>
              <a:rPr sz="1400" dirty="0" smtClean="0"/>
              <a:t>商贸版</a:t>
            </a:r>
            <a:r>
              <a:rPr lang="en-US" altLang="zh-CN" sz="1400" dirty="0" smtClean="0"/>
              <a:t>V5.0(</a:t>
            </a:r>
            <a:r>
              <a:rPr sz="1400" dirty="0" smtClean="0"/>
              <a:t>基础、标准、高级、业务包</a:t>
            </a:r>
            <a:r>
              <a:rPr lang="en-US" sz="1400" dirty="0" smtClean="0"/>
              <a:t>)</a:t>
            </a:r>
          </a:p>
          <a:p>
            <a:pPr lvl="1"/>
            <a:r>
              <a:rPr lang="zh-CN" altLang="en-US" sz="1400" dirty="0" smtClean="0"/>
              <a:t>暂不</a:t>
            </a:r>
            <a:r>
              <a:rPr sz="1400" dirty="0" smtClean="0"/>
              <a:t>支持商贸</a:t>
            </a:r>
            <a:r>
              <a:rPr lang="en-US" sz="1400" dirty="0" smtClean="0"/>
              <a:t>v4.1</a:t>
            </a:r>
            <a:endParaRPr sz="1400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商贸</a:t>
            </a:r>
            <a:r>
              <a:rPr sz="2400" dirty="0" smtClean="0"/>
              <a:t>移动客户</a:t>
            </a:r>
            <a:r>
              <a:rPr lang="zh-CN" altLang="en-US" sz="2400" dirty="0" smtClean="0"/>
              <a:t>管理</a:t>
            </a:r>
            <a:endParaRPr lang="zh-CN" altLang="en-US" sz="2400" dirty="0"/>
          </a:p>
        </p:txBody>
      </p:sp>
      <p:pic>
        <p:nvPicPr>
          <p:cNvPr id="5122" name="Picture 2" descr="E:\商贸系列资料\首页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607241"/>
            <a:ext cx="2643182" cy="3964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5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/>
              <a:t>商贸</a:t>
            </a:r>
            <a:r>
              <a:rPr lang="zh-CN" altLang="en-US" sz="2400" b="1" dirty="0" smtClean="0"/>
              <a:t>销售管控</a:t>
            </a:r>
            <a:r>
              <a:rPr lang="zh-CN" altLang="en-US" sz="2400" dirty="0" smtClean="0"/>
              <a:t>：精细管理销售过程（即将发布）</a:t>
            </a:r>
            <a:endParaRPr lang="zh-CN" altLang="en-US" sz="2400" dirty="0"/>
          </a:p>
        </p:txBody>
      </p:sp>
      <p:sp>
        <p:nvSpPr>
          <p:cNvPr id="4" name="流程图: 手动输入 3"/>
          <p:cNvSpPr/>
          <p:nvPr/>
        </p:nvSpPr>
        <p:spPr>
          <a:xfrm flipV="1">
            <a:off x="850384" y="650533"/>
            <a:ext cx="7322016" cy="1178727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5725" y="70411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销售管控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428" y="1224934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销售主管的管理利器，“掌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控销售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505" y="686252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销售业绩一览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业务员业绩排行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业务员业务跟踪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客户业绩排行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5545154" y="718910"/>
            <a:ext cx="428628" cy="1035851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/>
          <p:cNvSpPr/>
          <p:nvPr/>
        </p:nvSpPr>
        <p:spPr>
          <a:xfrm>
            <a:off x="7672334" y="718910"/>
            <a:ext cx="428628" cy="101799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E:\Work Doc-2013\Marketing\销售管控UI设计图\1首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924030"/>
            <a:ext cx="2112000" cy="3168000"/>
          </a:xfrm>
          <a:prstGeom prst="rect">
            <a:avLst/>
          </a:prstGeom>
          <a:noFill/>
        </p:spPr>
      </p:pic>
      <p:pic>
        <p:nvPicPr>
          <p:cNvPr id="2051" name="Picture 3" descr="E:\Work Doc-2013\Marketing\销售管控UI设计图\2销售排行_业务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762" y="1924030"/>
            <a:ext cx="2112000" cy="3168000"/>
          </a:xfrm>
          <a:prstGeom prst="rect">
            <a:avLst/>
          </a:prstGeom>
          <a:noFill/>
        </p:spPr>
      </p:pic>
      <p:pic>
        <p:nvPicPr>
          <p:cNvPr id="2052" name="Picture 4" descr="E:\Work Doc-2013\Marketing\销售管控UI设计图\7跟进记录看板_饼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005" y="1924030"/>
            <a:ext cx="2111999" cy="3168000"/>
          </a:xfrm>
          <a:prstGeom prst="rect">
            <a:avLst/>
          </a:prstGeom>
          <a:noFill/>
        </p:spPr>
      </p:pic>
      <p:pic>
        <p:nvPicPr>
          <p:cNvPr id="2053" name="Picture 5" descr="E:\Work Doc-2013\Marketing\销售管控UI设计图\4销售排行_客户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924030"/>
            <a:ext cx="2112000" cy="316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D小人"/>
          <p:cNvPicPr>
            <a:picLocks noChangeAspect="1" noChangeArrowheads="1"/>
          </p:cNvPicPr>
          <p:nvPr/>
        </p:nvPicPr>
        <p:blipFill>
          <a:blip r:embed="rId2"/>
          <a:srcRect l="19776" r="3320"/>
          <a:stretch>
            <a:fillRect/>
          </a:stretch>
        </p:blipFill>
        <p:spPr bwMode="auto">
          <a:xfrm>
            <a:off x="611560" y="699542"/>
            <a:ext cx="4989381" cy="405485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矩形 4"/>
          <p:cNvSpPr/>
          <p:nvPr/>
        </p:nvSpPr>
        <p:spPr>
          <a:xfrm>
            <a:off x="1475656" y="249974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专业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移动应用有哪些产品？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139702"/>
            <a:ext cx="422423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老板报表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移动客户管理（即将发布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107504" y="5"/>
            <a:ext cx="8064896" cy="520095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专业</a:t>
            </a:r>
            <a:r>
              <a:rPr lang="zh-CN" altLang="en-US" sz="2400" b="1" dirty="0" smtClean="0"/>
              <a:t>版移动</a:t>
            </a:r>
            <a:r>
              <a:rPr lang="zh-CN" altLang="en-US" sz="2400" b="1" dirty="0"/>
              <a:t>产品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680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000" b="1" dirty="0" smtClean="0"/>
              <a:t>专业版老板报表</a:t>
            </a:r>
            <a:r>
              <a:rPr lang="zh-CN" altLang="en-US" sz="2000" dirty="0" smtClean="0"/>
              <a:t>：随时掌控，一目了然</a:t>
            </a:r>
            <a:endParaRPr lang="zh-CN" altLang="en-US" sz="2000" dirty="0"/>
          </a:p>
        </p:txBody>
      </p:sp>
      <p:sp>
        <p:nvSpPr>
          <p:cNvPr id="6" name="流程图: 手动输入 5"/>
          <p:cNvSpPr/>
          <p:nvPr/>
        </p:nvSpPr>
        <p:spPr>
          <a:xfrm flipV="1">
            <a:off x="1187624" y="627534"/>
            <a:ext cx="7358114" cy="1252398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5" y="66548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老板报表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173687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老板的管理利器，随时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握经营信息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1160" y="6654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经营趋势分析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1161" y="944365"/>
            <a:ext cx="212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\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采购统计分析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1160" y="12122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库存统计分析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160" y="14801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往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来欠款查询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6012160" y="687686"/>
            <a:ext cx="428628" cy="1091663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8183230" y="682775"/>
            <a:ext cx="472136" cy="1125149"/>
          </a:xfrm>
          <a:prstGeom prst="rightBrace">
            <a:avLst>
              <a:gd name="adj1" fmla="val 8333"/>
              <a:gd name="adj2" fmla="val 4875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36577" y="2068014"/>
            <a:ext cx="1845714" cy="2880000"/>
          </a:xfrm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126" y="2068014"/>
            <a:ext cx="19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6060" y="2068014"/>
            <a:ext cx="197052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6071" y="2068014"/>
            <a:ext cx="198620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2158" y="2068014"/>
            <a:ext cx="198620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8245" y="2068014"/>
            <a:ext cx="195254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4331" y="2068014"/>
            <a:ext cx="180610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1034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850" y="571500"/>
            <a:ext cx="8424863" cy="4214813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dirty="0" smtClean="0"/>
              <a:t>主要功能：</a:t>
            </a:r>
          </a:p>
          <a:p>
            <a:pPr lvl="1" eaLnBrk="1" hangingPunct="1">
              <a:buFont typeface="Arial"/>
              <a:buChar char="–"/>
              <a:defRPr/>
            </a:pPr>
            <a:r>
              <a:rPr sz="1300" dirty="0" smtClean="0"/>
              <a:t>经营报告</a:t>
            </a:r>
          </a:p>
          <a:p>
            <a:pPr lvl="1" eaLnBrk="1" hangingPunct="1">
              <a:buFont typeface="Arial"/>
              <a:buChar char="–"/>
              <a:defRPr/>
            </a:pPr>
            <a:r>
              <a:rPr sz="1300" dirty="0" smtClean="0"/>
              <a:t>销售分析</a:t>
            </a:r>
          </a:p>
          <a:p>
            <a:pPr lvl="1" eaLnBrk="1" hangingPunct="1">
              <a:buFont typeface="Arial"/>
              <a:buChar char="–"/>
              <a:defRPr/>
            </a:pPr>
            <a:r>
              <a:rPr sz="1300" dirty="0" smtClean="0"/>
              <a:t>采购分析</a:t>
            </a:r>
          </a:p>
          <a:p>
            <a:pPr lvl="1" eaLnBrk="1" hangingPunct="1">
              <a:buFont typeface="Arial"/>
              <a:buChar char="–"/>
              <a:defRPr/>
            </a:pPr>
            <a:r>
              <a:rPr sz="1300" dirty="0" smtClean="0"/>
              <a:t>即时库存</a:t>
            </a:r>
          </a:p>
          <a:p>
            <a:pPr lvl="1" eaLnBrk="1" hangingPunct="1">
              <a:buFont typeface="Arial"/>
              <a:buChar char="–"/>
              <a:defRPr/>
            </a:pPr>
            <a:r>
              <a:rPr sz="1300" dirty="0" smtClean="0"/>
              <a:t>应收账款</a:t>
            </a:r>
            <a:endParaRPr lang="en-US" sz="1300" dirty="0" smtClean="0"/>
          </a:p>
          <a:p>
            <a:pPr lvl="1" eaLnBrk="1" hangingPunct="1">
              <a:buFont typeface="Arial"/>
              <a:buChar char="–"/>
              <a:defRPr/>
            </a:pPr>
            <a:r>
              <a:rPr sz="1300" dirty="0" smtClean="0"/>
              <a:t>应付账款</a:t>
            </a:r>
          </a:p>
          <a:p>
            <a:pPr eaLnBrk="1" hangingPunct="1">
              <a:buSzTx/>
              <a:defRPr/>
            </a:pPr>
            <a:r>
              <a:rPr sz="18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核心价值</a:t>
            </a:r>
          </a:p>
          <a:p>
            <a:pPr lvl="1" eaLnBrk="1" hangingPunct="1">
              <a:defRPr/>
            </a:pPr>
            <a:r>
              <a:rPr sz="1200" dirty="0" smtClean="0"/>
              <a:t>帮助企业老板实时了解公司发生的各种业务情况、资金运转情况、</a:t>
            </a:r>
            <a:endParaRPr lang="en-US" sz="1200" dirty="0" smtClean="0"/>
          </a:p>
          <a:p>
            <a:pPr lvl="1" eaLnBrk="1" hangingPunct="1">
              <a:buFont typeface="Arial" pitchFamily="34" charset="0"/>
              <a:buNone/>
              <a:defRPr/>
            </a:pPr>
            <a:r>
              <a:rPr sz="12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      往来账款</a:t>
            </a:r>
            <a:r>
              <a:rPr sz="1200" dirty="0" smtClean="0"/>
              <a:t>和获利能力</a:t>
            </a:r>
            <a:endParaRPr sz="1200" dirty="0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defRPr/>
            </a:pPr>
            <a:r>
              <a:rPr sz="1200" dirty="0" smtClean="0"/>
              <a:t>帮助企业老板快速做出决策，让公司的业务开展更加高效</a:t>
            </a:r>
          </a:p>
          <a:p>
            <a:pPr eaLnBrk="1" hangingPunct="1">
              <a:defRPr/>
            </a:pPr>
            <a:r>
              <a:rPr dirty="0" smtClean="0"/>
              <a:t>终端支持</a:t>
            </a:r>
            <a:endParaRPr lang="en-US" dirty="0" smtClean="0"/>
          </a:p>
          <a:p>
            <a:pPr lvl="1" eaLnBrk="1" hangingPunct="1">
              <a:buFont typeface="Arial"/>
              <a:buChar char="–"/>
              <a:defRPr/>
            </a:pPr>
            <a:r>
              <a:rPr lang="en-US" sz="1300" dirty="0" smtClean="0"/>
              <a:t>A</a:t>
            </a:r>
            <a:r>
              <a:rPr lang="en-US" altLang="zh-CN" sz="1300" dirty="0" smtClean="0"/>
              <a:t>ndroid 2.3</a:t>
            </a:r>
            <a:r>
              <a:rPr sz="1300" dirty="0" smtClean="0"/>
              <a:t>及以上手机或平板</a:t>
            </a:r>
            <a:endParaRPr lang="en-US" sz="1300" dirty="0" smtClean="0"/>
          </a:p>
          <a:p>
            <a:pPr lvl="1" eaLnBrk="1" hangingPunct="1">
              <a:buFont typeface="Arial"/>
              <a:buChar char="–"/>
              <a:defRPr/>
            </a:pPr>
            <a:r>
              <a:rPr lang="en-US" sz="1300" dirty="0" err="1" smtClean="0"/>
              <a:t>iPhone</a:t>
            </a:r>
            <a:r>
              <a:rPr lang="en-US" sz="1300" dirty="0" smtClean="0"/>
              <a:t> \</a:t>
            </a:r>
            <a:r>
              <a:rPr lang="en-US" altLang="zh-CN" sz="1300" dirty="0" smtClean="0"/>
              <a:t>iPod Touch </a:t>
            </a:r>
            <a:r>
              <a:rPr lang="en-US" sz="1300" dirty="0" smtClean="0"/>
              <a:t>4 </a:t>
            </a:r>
            <a:r>
              <a:rPr sz="1300" dirty="0" smtClean="0"/>
              <a:t>及以上</a:t>
            </a:r>
            <a:endParaRPr lang="en-US" sz="1300" dirty="0" smtClean="0"/>
          </a:p>
          <a:p>
            <a:pPr lvl="1" eaLnBrk="1" hangingPunct="1">
              <a:buFont typeface="Arial"/>
              <a:buChar char="–"/>
              <a:defRPr/>
            </a:pPr>
            <a:r>
              <a:rPr lang="en-US" sz="1300" dirty="0" err="1" smtClean="0"/>
              <a:t>iPad</a:t>
            </a:r>
            <a:r>
              <a:rPr lang="en-US" sz="1300" dirty="0" smtClean="0"/>
              <a:t> 2</a:t>
            </a:r>
            <a:r>
              <a:rPr sz="1300" dirty="0" smtClean="0"/>
              <a:t>及以上</a:t>
            </a:r>
            <a:endParaRPr lang="en-US" sz="1300" dirty="0" smtClean="0"/>
          </a:p>
          <a:p>
            <a:pPr eaLnBrk="1" hangingPunct="1">
              <a:defRPr/>
            </a:pPr>
            <a:r>
              <a:rPr sz="1600" dirty="0" smtClean="0"/>
              <a:t>版本支持</a:t>
            </a:r>
            <a:endParaRPr lang="en-US" sz="1600" dirty="0" smtClean="0"/>
          </a:p>
          <a:p>
            <a:pPr lvl="1" eaLnBrk="1" hangingPunct="1">
              <a:defRPr/>
            </a:pPr>
            <a:r>
              <a:rPr sz="13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专业版</a:t>
            </a:r>
            <a:r>
              <a:rPr lang="en-US" altLang="zh-CN" sz="13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v12.1</a:t>
            </a:r>
            <a:r>
              <a:rPr sz="13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及以上版本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8195" name="标题 2"/>
          <p:cNvSpPr>
            <a:spLocks noGrp="1"/>
          </p:cNvSpPr>
          <p:nvPr>
            <p:ph type="title"/>
          </p:nvPr>
        </p:nvSpPr>
        <p:spPr>
          <a:xfrm>
            <a:off x="323850" y="0"/>
            <a:ext cx="7127875" cy="520700"/>
          </a:xfrm>
        </p:spPr>
        <p:txBody>
          <a:bodyPr/>
          <a:lstStyle/>
          <a:p>
            <a:pPr eaLnBrk="1" hangingPunct="1"/>
            <a:r>
              <a:rPr smtClean="0">
                <a:latin typeface="微软雅黑" pitchFamily="34" charset="-122"/>
                <a:ea typeface="微软雅黑" pitchFamily="34" charset="-122"/>
              </a:rPr>
              <a:t>专业老板报表</a:t>
            </a:r>
          </a:p>
        </p:txBody>
      </p:sp>
      <p:pic>
        <p:nvPicPr>
          <p:cNvPr id="8196" name="Picture 2" descr="E:\移动产品线\移动产品截图\专业版老板报表\首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71500"/>
            <a:ext cx="27860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5"/>
            <a:ext cx="8064896" cy="520095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专业</a:t>
            </a:r>
            <a:r>
              <a:rPr lang="zh-CN" altLang="en-US" sz="2400" b="1" dirty="0" smtClean="0"/>
              <a:t>版移动客户管理</a:t>
            </a:r>
            <a:r>
              <a:rPr lang="zh-CN" altLang="en-US" sz="2000" dirty="0" smtClean="0"/>
              <a:t>：管理商机，精细管理销售过程</a:t>
            </a:r>
            <a:endParaRPr lang="zh-CN" altLang="en-US" sz="2000" dirty="0"/>
          </a:p>
        </p:txBody>
      </p:sp>
      <p:sp>
        <p:nvSpPr>
          <p:cNvPr id="4" name="流程图: 手动输入 3"/>
          <p:cNvSpPr/>
          <p:nvPr/>
        </p:nvSpPr>
        <p:spPr>
          <a:xfrm flipV="1">
            <a:off x="850384" y="650533"/>
            <a:ext cx="7322016" cy="1178727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5725" y="70411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客户管理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428" y="1224934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销售人员的好帮手，商机尽在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握中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505" y="686252"/>
            <a:ext cx="1107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客户信息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跟进管理</a:t>
            </a:r>
          </a:p>
          <a:p>
            <a:pPr>
              <a:spcAft>
                <a:spcPts val="600"/>
              </a:spcAft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签到管理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5545154" y="718910"/>
            <a:ext cx="428628" cy="1035851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/>
          <p:cNvSpPr/>
          <p:nvPr/>
        </p:nvSpPr>
        <p:spPr>
          <a:xfrm>
            <a:off x="7672334" y="718910"/>
            <a:ext cx="428628" cy="101799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E:\Work Doc-2013\Marketing\移动客户管理\客户列表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51670"/>
            <a:ext cx="2088232" cy="3132347"/>
          </a:xfrm>
          <a:prstGeom prst="rect">
            <a:avLst/>
          </a:prstGeom>
          <a:noFill/>
        </p:spPr>
      </p:pic>
      <p:pic>
        <p:nvPicPr>
          <p:cNvPr id="1027" name="Picture 3" descr="E:\Work Doc-2013\Marketing\移动客户管理\客户详情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316" y="1851670"/>
            <a:ext cx="2160240" cy="3240360"/>
          </a:xfrm>
          <a:prstGeom prst="rect">
            <a:avLst/>
          </a:prstGeom>
          <a:noFill/>
        </p:spPr>
      </p:pic>
      <p:pic>
        <p:nvPicPr>
          <p:cNvPr id="1028" name="Picture 4" descr="E:\Work Doc-2013\Marketing\移动客户管理\客户跟进列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1851670"/>
            <a:ext cx="2160240" cy="3240360"/>
          </a:xfrm>
          <a:prstGeom prst="rect">
            <a:avLst/>
          </a:prstGeom>
          <a:noFill/>
        </p:spPr>
      </p:pic>
      <p:pic>
        <p:nvPicPr>
          <p:cNvPr id="1029" name="Picture 5" descr="E:\Work Doc-2013\Marketing\移动客户管理\客户跟进记录详情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7939" y="1851670"/>
            <a:ext cx="2146549" cy="32198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06335" y="947862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注：功能上与商贸版移动客户类似</a:t>
            </a:r>
            <a:endParaRPr lang="en-US" altLang="zh-CN" sz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44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主要的功能：</a:t>
            </a:r>
          </a:p>
          <a:p>
            <a:pPr lvl="1"/>
            <a:r>
              <a:rPr sz="1400" dirty="0" smtClean="0"/>
              <a:t>管理客户</a:t>
            </a:r>
            <a:r>
              <a:rPr lang="zh-CN" altLang="en-US" sz="1400" dirty="0" smtClean="0"/>
              <a:t>联系信息（支持数据授权）</a:t>
            </a:r>
            <a:endParaRPr sz="1400" dirty="0" smtClean="0"/>
          </a:p>
          <a:p>
            <a:pPr lvl="1"/>
            <a:r>
              <a:rPr sz="1400" dirty="0" smtClean="0"/>
              <a:t>客户跟进记录</a:t>
            </a:r>
            <a:endParaRPr lang="en-US" sz="1400" dirty="0" smtClean="0"/>
          </a:p>
          <a:p>
            <a:pPr lvl="1"/>
            <a:r>
              <a:rPr lang="zh-CN" altLang="en-US" sz="1400" dirty="0" smtClean="0"/>
              <a:t>客户拜访签到</a:t>
            </a:r>
            <a:endParaRPr sz="1400" dirty="0" smtClean="0"/>
          </a:p>
          <a:p>
            <a:pPr lvl="1"/>
            <a:r>
              <a:rPr sz="1400" dirty="0" smtClean="0"/>
              <a:t>工具</a:t>
            </a:r>
            <a:r>
              <a:rPr lang="zh-CN" altLang="en-US" sz="1400" dirty="0" smtClean="0"/>
              <a:t>（邮件和短信群发）</a:t>
            </a:r>
            <a:endParaRPr lang="en-US" altLang="zh-CN" sz="1400" dirty="0" smtClean="0"/>
          </a:p>
          <a:p>
            <a:pPr lvl="1"/>
            <a:r>
              <a:rPr lang="zh-CN" altLang="en-US" sz="1400" dirty="0" smtClean="0"/>
              <a:t>日程管理、待办提醒等</a:t>
            </a:r>
            <a:endParaRPr sz="1400" dirty="0" smtClean="0"/>
          </a:p>
          <a:p>
            <a:r>
              <a:rPr dirty="0" smtClean="0"/>
              <a:t>终端支持</a:t>
            </a:r>
            <a:endParaRPr lang="en-US" dirty="0" smtClean="0"/>
          </a:p>
          <a:p>
            <a:pPr lvl="1"/>
            <a:r>
              <a:rPr lang="en-US" sz="1400" dirty="0" smtClean="0"/>
              <a:t>A</a:t>
            </a:r>
            <a:r>
              <a:rPr lang="en-US" altLang="zh-CN" sz="1400" dirty="0" smtClean="0"/>
              <a:t>ndroid 2.3</a:t>
            </a:r>
            <a:r>
              <a:rPr sz="1400" dirty="0" smtClean="0"/>
              <a:t>及以上手机</a:t>
            </a:r>
            <a:endParaRPr lang="en-US" sz="1400" dirty="0" smtClean="0"/>
          </a:p>
          <a:p>
            <a:pPr lvl="1"/>
            <a:r>
              <a:rPr lang="en-US" sz="1400" dirty="0" err="1" smtClean="0"/>
              <a:t>iPhone</a:t>
            </a:r>
            <a:r>
              <a:rPr lang="en-US" sz="1400" dirty="0" smtClean="0"/>
              <a:t> \</a:t>
            </a:r>
            <a:r>
              <a:rPr lang="en-US" altLang="zh-CN" sz="1400" dirty="0" smtClean="0"/>
              <a:t>iPod Touch </a:t>
            </a:r>
            <a:r>
              <a:rPr lang="en-US" sz="1400" dirty="0" smtClean="0"/>
              <a:t>4 </a:t>
            </a:r>
            <a:r>
              <a:rPr sz="1400" dirty="0" smtClean="0"/>
              <a:t>及以上</a:t>
            </a:r>
            <a:endParaRPr lang="en-US" sz="1400" dirty="0" smtClean="0"/>
          </a:p>
          <a:p>
            <a:r>
              <a:rPr dirty="0" smtClean="0"/>
              <a:t>版本支持</a:t>
            </a:r>
            <a:endParaRPr lang="en-US" dirty="0" smtClean="0"/>
          </a:p>
          <a:p>
            <a:pPr lvl="1"/>
            <a:r>
              <a:rPr lang="zh-CN" altLang="en-US" sz="1400" dirty="0" smtClean="0"/>
              <a:t>支持专业版</a:t>
            </a:r>
            <a:r>
              <a:rPr lang="en-US" altLang="zh-CN" sz="1400" dirty="0" smtClean="0"/>
              <a:t>v12.1</a:t>
            </a:r>
            <a:r>
              <a:rPr lang="zh-CN" altLang="en-US" sz="1400" dirty="0" smtClean="0"/>
              <a:t>及以上版本</a:t>
            </a:r>
            <a:endParaRPr lang="en-US" sz="1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专业版</a:t>
            </a:r>
            <a:r>
              <a:rPr sz="2400" dirty="0" smtClean="0"/>
              <a:t>移动客户</a:t>
            </a:r>
            <a:r>
              <a:rPr lang="zh-CN" altLang="en-US" sz="2400" dirty="0" smtClean="0"/>
              <a:t>管理</a:t>
            </a:r>
            <a:endParaRPr lang="zh-CN" altLang="en-US" sz="2400" dirty="0"/>
          </a:p>
        </p:txBody>
      </p:sp>
      <p:pic>
        <p:nvPicPr>
          <p:cNvPr id="5122" name="Picture 2" descr="E:\商贸系列资料\首页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607241"/>
            <a:ext cx="2643182" cy="39647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771550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注：功能上与商贸版移动客户类似</a:t>
            </a:r>
            <a:endParaRPr lang="en-US" altLang="zh-CN" sz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5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D小人"/>
          <p:cNvPicPr>
            <a:picLocks noChangeAspect="1" noChangeArrowheads="1"/>
          </p:cNvPicPr>
          <p:nvPr/>
        </p:nvPicPr>
        <p:blipFill>
          <a:blip r:embed="rId2"/>
          <a:srcRect l="19776" r="3320"/>
          <a:stretch>
            <a:fillRect/>
          </a:stretch>
        </p:blipFill>
        <p:spPr bwMode="auto">
          <a:xfrm>
            <a:off x="611560" y="699542"/>
            <a:ext cx="4989381" cy="405485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矩形 4"/>
          <p:cNvSpPr/>
          <p:nvPr/>
        </p:nvSpPr>
        <p:spPr>
          <a:xfrm>
            <a:off x="1475656" y="249974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旗舰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移动应用有哪些产品？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941" y="1635646"/>
            <a:ext cx="176202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经营助手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销售助手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107504" y="5"/>
            <a:ext cx="8064896" cy="520095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旗舰</a:t>
            </a:r>
            <a:r>
              <a:rPr lang="zh-CN" altLang="en-US" sz="2400" b="1" dirty="0" smtClean="0"/>
              <a:t>版移动</a:t>
            </a:r>
            <a:r>
              <a:rPr lang="zh-CN" altLang="en-US" sz="2400" b="1" dirty="0"/>
              <a:t>产品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219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000" b="1" dirty="0" smtClean="0"/>
              <a:t>旗舰版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经营</a:t>
            </a:r>
            <a:r>
              <a:rPr lang="zh-CN" altLang="en-US" sz="2000" b="1" dirty="0"/>
              <a:t>助手</a:t>
            </a:r>
            <a:r>
              <a:rPr lang="zh-CN" altLang="en-US" sz="2000" dirty="0" smtClean="0"/>
              <a:t>：随时掌控，一目了然</a:t>
            </a:r>
            <a:endParaRPr lang="zh-CN" altLang="en-US" sz="2000" dirty="0"/>
          </a:p>
        </p:txBody>
      </p:sp>
      <p:sp>
        <p:nvSpPr>
          <p:cNvPr id="6" name="流程图: 手动输入 5"/>
          <p:cNvSpPr/>
          <p:nvPr/>
        </p:nvSpPr>
        <p:spPr>
          <a:xfrm flipV="1">
            <a:off x="1187624" y="627534"/>
            <a:ext cx="7358114" cy="1252398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5" y="66548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经营助手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173687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老板的管理利器，随时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握经营信息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1160" y="6654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经营趋势分析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1161" y="944365"/>
            <a:ext cx="212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\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采购统计分析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1160" y="12122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库存统计分析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160" y="14801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往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来欠款查询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6012160" y="687686"/>
            <a:ext cx="428628" cy="1091663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8183230" y="682775"/>
            <a:ext cx="472136" cy="1125149"/>
          </a:xfrm>
          <a:prstGeom prst="rightBrace">
            <a:avLst>
              <a:gd name="adj1" fmla="val 8333"/>
              <a:gd name="adj2" fmla="val 4875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内容占位符 5"/>
          <p:cNvSpPr txBox="1">
            <a:spLocks/>
          </p:cNvSpPr>
          <p:nvPr/>
        </p:nvSpPr>
        <p:spPr>
          <a:xfrm>
            <a:off x="755649" y="1996006"/>
            <a:ext cx="8424863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kumimoji="1" lang="zh-CN" altLang="en-US"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kumimoji="1" lang="zh-CN" altLang="en-US"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kumimoji="1" lang="zh-CN" altLang="en-US"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kumimoji="1" lang="zh-CN" altLang="en-US"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  <a:buFontTx/>
              <a:buNone/>
            </a:pPr>
            <a:endParaRPr lang="zh-CN" altLang="en-US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SzTx/>
              <a:buFontTx/>
              <a:buNone/>
            </a:pPr>
            <a:endParaRPr lang="zh-CN" altLang="en-US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3" descr="E:\旗舰版文件\最终0530 全部效果图\iOS 全部效果图\1 经营报告 柱状图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8" y="1996006"/>
            <a:ext cx="19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E:\旗舰版文件\最终0530 全部效果图\iOS 全部效果图\2 现金流分析 趋势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54" y="1996006"/>
            <a:ext cx="19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E:\旗舰版文件\最终0530 全部效果图\iOS 全部效果图\3 应收账款 圆盘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40" y="1996006"/>
            <a:ext cx="19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E:\旗舰版文件\最终0530 全部效果图\iOS 全部效果图\4 应收账龄 柱形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26" y="1996006"/>
            <a:ext cx="19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E:\旗舰版文件\最终0530 全部效果图\iOS 全部效果图\5 销售分析 圆盘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1996006"/>
            <a:ext cx="19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1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1"/>
          <p:cNvSpPr>
            <a:spLocks noGrp="1"/>
          </p:cNvSpPr>
          <p:nvPr>
            <p:ph idx="1"/>
          </p:nvPr>
        </p:nvSpPr>
        <p:spPr>
          <a:xfrm>
            <a:off x="323856" y="788442"/>
            <a:ext cx="8424863" cy="32954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KIS</a:t>
            </a:r>
            <a:r>
              <a:rPr lang="zh-CN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移动产品列表</a:t>
            </a:r>
            <a:endParaRPr lang="en-US" altLang="zh-CN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商贸系列</a:t>
            </a:r>
            <a:endParaRPr lang="en-US" altLang="zh-CN" sz="2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专业系列</a:t>
            </a:r>
            <a:endParaRPr lang="en-US" altLang="zh-CN" sz="2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旗舰系列</a:t>
            </a:r>
            <a:endParaRPr lang="en-US" altLang="zh-CN" sz="2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KIS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移动服务器简介</a:t>
            </a:r>
            <a:endParaRPr lang="en-US" altLang="zh-CN" sz="2400" dirty="0" smtClean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KIS</a:t>
            </a:r>
            <a:r>
              <a:rPr lang="zh-CN" altLang="en-US" sz="24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移动产品下载</a:t>
            </a:r>
            <a:endParaRPr lang="en-US" altLang="zh-CN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zh-CN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147" name="标题 2"/>
          <p:cNvSpPr>
            <a:spLocks noGrp="1"/>
          </p:cNvSpPr>
          <p:nvPr>
            <p:ph type="title"/>
          </p:nvPr>
        </p:nvSpPr>
        <p:spPr>
          <a:xfrm>
            <a:off x="323856" y="1"/>
            <a:ext cx="7127875" cy="5207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概要</a:t>
            </a:r>
            <a:endParaRPr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5" name="Picture 2" descr="C:\Users\yibo_wang\Desktop\素材\閲戣澏PPT姣嶇増瑙嗚鍏冪礌\鍕剧嚎閲戣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8" y="3435849"/>
            <a:ext cx="59467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000" b="1" dirty="0" smtClean="0"/>
              <a:t>旗舰版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销售</a:t>
            </a:r>
            <a:r>
              <a:rPr lang="zh-CN" altLang="en-US" sz="2000" b="1" dirty="0" smtClean="0"/>
              <a:t>助手</a:t>
            </a:r>
            <a:r>
              <a:rPr lang="zh-CN" altLang="en-US" sz="2000" dirty="0" smtClean="0"/>
              <a:t>：助力销售人员快速成交</a:t>
            </a:r>
            <a:endParaRPr lang="zh-CN" altLang="en-US" sz="2000" dirty="0"/>
          </a:p>
        </p:txBody>
      </p:sp>
      <p:sp>
        <p:nvSpPr>
          <p:cNvPr id="5" name="流程图: 手动输入 4"/>
          <p:cNvSpPr/>
          <p:nvPr/>
        </p:nvSpPr>
        <p:spPr>
          <a:xfrm flipV="1">
            <a:off x="850384" y="650533"/>
            <a:ext cx="7322016" cy="1178727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5725" y="70411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助手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428" y="1224934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销售人员的好帮手，交易尽在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握中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5505" y="6862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商品库存查询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504" y="14235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码扫描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5504" y="9374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品价格查询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5504" y="11636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售下单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5545154" y="718910"/>
            <a:ext cx="428628" cy="1035851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大括号 12"/>
          <p:cNvSpPr/>
          <p:nvPr/>
        </p:nvSpPr>
        <p:spPr>
          <a:xfrm>
            <a:off x="7672334" y="718910"/>
            <a:ext cx="428628" cy="101799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3" y="1995686"/>
            <a:ext cx="1841403" cy="2880000"/>
          </a:xfrm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9391" y="1995686"/>
            <a:ext cx="186947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2480" y="1995686"/>
            <a:ext cx="183724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3337" y="1995686"/>
            <a:ext cx="195254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9493" y="1995686"/>
            <a:ext cx="185491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5324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1"/>
          <p:cNvSpPr>
            <a:spLocks noGrp="1"/>
          </p:cNvSpPr>
          <p:nvPr>
            <p:ph idx="1"/>
          </p:nvPr>
        </p:nvSpPr>
        <p:spPr>
          <a:xfrm>
            <a:off x="323856" y="788442"/>
            <a:ext cx="8424863" cy="32954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KIS</a:t>
            </a:r>
            <a:r>
              <a:rPr lang="zh-CN" altLang="en-US" sz="2400" dirty="0" smtClean="0">
                <a:solidFill>
                  <a:schemeClr val="tx1"/>
                </a:solidFill>
              </a:rPr>
              <a:t>移动产品列表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dirty="0" smtClean="0">
                <a:solidFill>
                  <a:schemeClr val="tx1"/>
                </a:solidFill>
              </a:rPr>
              <a:t>商贸系列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dirty="0" smtClean="0">
                <a:solidFill>
                  <a:schemeClr val="tx1"/>
                </a:solidFill>
              </a:rPr>
              <a:t>专业系列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dirty="0" smtClean="0">
                <a:solidFill>
                  <a:schemeClr val="tx1"/>
                </a:solidFill>
              </a:rPr>
              <a:t>旗舰系列</a:t>
            </a:r>
            <a:endParaRPr lang="en-US" altLang="zh-CN" sz="2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KIS</a:t>
            </a: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移动服务器简介</a:t>
            </a:r>
            <a:endParaRPr lang="en-US" altLang="zh-CN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KIS</a:t>
            </a:r>
            <a:r>
              <a:rPr lang="zh-CN" altLang="en-US" sz="24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移动产品下载</a:t>
            </a:r>
            <a:endParaRPr lang="en-US" altLang="zh-CN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zh-CN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147" name="标题 2"/>
          <p:cNvSpPr>
            <a:spLocks noGrp="1"/>
          </p:cNvSpPr>
          <p:nvPr>
            <p:ph type="title"/>
          </p:nvPr>
        </p:nvSpPr>
        <p:spPr>
          <a:xfrm>
            <a:off x="323856" y="1"/>
            <a:ext cx="7127875" cy="5207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概要</a:t>
            </a:r>
            <a:endParaRPr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5" name="Picture 2" descr="C:\Users\yibo_wang\Desktop\素材\閲戣澏PPT姣嶇増瑙嗚鍏冪礌\鍕剧嚎閲戣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8" y="3435849"/>
            <a:ext cx="59467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741974"/>
            <a:ext cx="4034158" cy="3852651"/>
          </a:xfrm>
        </p:spPr>
        <p:txBody>
          <a:bodyPr>
            <a:normAutofit/>
          </a:bodyPr>
          <a:lstStyle/>
          <a:p>
            <a:r>
              <a:rPr altLang="en-US" dirty="0" smtClean="0"/>
              <a:t>移动应用服务器</a:t>
            </a:r>
            <a:endParaRPr lang="en-US" altLang="en-US" dirty="0" smtClean="0"/>
          </a:p>
          <a:p>
            <a:pPr lvl="1"/>
            <a:r>
              <a:rPr sz="1500" dirty="0" smtClean="0"/>
              <a:t>是支持</a:t>
            </a:r>
            <a:r>
              <a:rPr lang="en-US" altLang="zh-CN" sz="1500" dirty="0" smtClean="0"/>
              <a:t>KIS</a:t>
            </a:r>
            <a:r>
              <a:rPr sz="1500" dirty="0" smtClean="0"/>
              <a:t>移动产品功能的</a:t>
            </a:r>
            <a:r>
              <a:rPr lang="en-US" sz="1500" dirty="0" smtClean="0"/>
              <a:t>PC</a:t>
            </a:r>
            <a:r>
              <a:rPr sz="1500" dirty="0" smtClean="0"/>
              <a:t>端程序</a:t>
            </a:r>
            <a:endParaRPr lang="en-US" sz="1500" dirty="0" smtClean="0"/>
          </a:p>
          <a:p>
            <a:pPr lvl="1"/>
            <a:r>
              <a:rPr sz="1500" dirty="0" smtClean="0"/>
              <a:t>它可能是通过补丁包方式安装的，也可能是通过一个独立的安装包安装的。</a:t>
            </a:r>
            <a:endParaRPr lang="en-US" sz="1500" dirty="0" smtClean="0"/>
          </a:p>
          <a:p>
            <a:pPr lvl="1"/>
            <a:r>
              <a:rPr altLang="en-US" sz="1500" dirty="0" smtClean="0"/>
              <a:t>各</a:t>
            </a:r>
            <a:r>
              <a:rPr lang="en-US" altLang="en-US" sz="1500" dirty="0" smtClean="0"/>
              <a:t>KIS</a:t>
            </a:r>
            <a:r>
              <a:rPr altLang="en-US" sz="1500" dirty="0" smtClean="0"/>
              <a:t>业务产品有对应的服务器程序，</a:t>
            </a:r>
            <a:endParaRPr lang="en-US" altLang="en-US" sz="1500" dirty="0" smtClean="0"/>
          </a:p>
          <a:p>
            <a:pPr lvl="1">
              <a:buNone/>
            </a:pPr>
            <a:r>
              <a:rPr lang="en-US" altLang="zh-CN" sz="1500" dirty="0" smtClean="0"/>
              <a:t>	</a:t>
            </a:r>
            <a:r>
              <a:rPr sz="1500" dirty="0" smtClean="0"/>
              <a:t>比如：</a:t>
            </a:r>
            <a:endParaRPr lang="en-US" sz="1500" dirty="0" smtClean="0"/>
          </a:p>
          <a:p>
            <a:pPr lvl="1">
              <a:buNone/>
            </a:pPr>
            <a:r>
              <a:rPr lang="en-US" sz="1500" dirty="0" smtClean="0"/>
              <a:t>	</a:t>
            </a:r>
            <a:r>
              <a:rPr lang="en-US" sz="1500" dirty="0" smtClean="0">
                <a:solidFill>
                  <a:srgbClr val="00B050"/>
                </a:solidFill>
              </a:rPr>
              <a:t>KIS</a:t>
            </a:r>
            <a:r>
              <a:rPr sz="1500" dirty="0" smtClean="0">
                <a:solidFill>
                  <a:srgbClr val="00B050"/>
                </a:solidFill>
              </a:rPr>
              <a:t>商贸版</a:t>
            </a:r>
            <a:r>
              <a:rPr lang="en-US" altLang="zh-CN" sz="1500" dirty="0" smtClean="0">
                <a:solidFill>
                  <a:srgbClr val="00B050"/>
                </a:solidFill>
              </a:rPr>
              <a:t>——KIS</a:t>
            </a:r>
            <a:r>
              <a:rPr sz="1500" dirty="0" smtClean="0">
                <a:solidFill>
                  <a:srgbClr val="00B050"/>
                </a:solidFill>
              </a:rPr>
              <a:t>商贸移动服务器</a:t>
            </a:r>
            <a:endParaRPr lang="en-US" sz="1500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US" altLang="zh-CN" sz="1500" dirty="0" smtClean="0">
                <a:solidFill>
                  <a:srgbClr val="00B050"/>
                </a:solidFill>
              </a:rPr>
              <a:t>	KIS</a:t>
            </a:r>
            <a:r>
              <a:rPr sz="1500" dirty="0" smtClean="0">
                <a:solidFill>
                  <a:srgbClr val="00B050"/>
                </a:solidFill>
              </a:rPr>
              <a:t>专业版</a:t>
            </a:r>
            <a:r>
              <a:rPr lang="en-US" altLang="zh-CN" sz="1500" dirty="0" smtClean="0">
                <a:solidFill>
                  <a:srgbClr val="00B050"/>
                </a:solidFill>
              </a:rPr>
              <a:t>——KIS</a:t>
            </a:r>
            <a:r>
              <a:rPr sz="1500" dirty="0" smtClean="0">
                <a:solidFill>
                  <a:srgbClr val="00B050"/>
                </a:solidFill>
              </a:rPr>
              <a:t>专业移动服务器</a:t>
            </a:r>
            <a:endParaRPr lang="en-US" sz="1500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US" altLang="zh-CN" sz="1500" dirty="0" smtClean="0">
                <a:solidFill>
                  <a:srgbClr val="00B050"/>
                </a:solidFill>
              </a:rPr>
              <a:t>	KIS</a:t>
            </a:r>
            <a:r>
              <a:rPr sz="1500" dirty="0" smtClean="0">
                <a:solidFill>
                  <a:srgbClr val="00B050"/>
                </a:solidFill>
              </a:rPr>
              <a:t>旗舰版</a:t>
            </a:r>
            <a:r>
              <a:rPr lang="en-US" altLang="zh-CN" sz="1500" dirty="0" smtClean="0">
                <a:solidFill>
                  <a:srgbClr val="00B050"/>
                </a:solidFill>
              </a:rPr>
              <a:t>——KIS</a:t>
            </a:r>
            <a:r>
              <a:rPr sz="1500" dirty="0" smtClean="0">
                <a:solidFill>
                  <a:srgbClr val="00B050"/>
                </a:solidFill>
              </a:rPr>
              <a:t>旗舰移动服务器</a:t>
            </a:r>
            <a:endParaRPr lang="en-US" sz="1500" dirty="0" smtClean="0">
              <a:solidFill>
                <a:srgbClr val="00B050"/>
              </a:solidFill>
            </a:endParaRPr>
          </a:p>
          <a:p>
            <a:pPr lvl="1"/>
            <a:r>
              <a:rPr altLang="en-US" sz="1500" dirty="0" smtClean="0"/>
              <a:t>移动应用服务器不能单独提供移动服务，需要与对应</a:t>
            </a:r>
            <a:r>
              <a:rPr lang="en-US" altLang="en-US" sz="1500" dirty="0" smtClean="0"/>
              <a:t>KIS</a:t>
            </a:r>
            <a:r>
              <a:rPr altLang="en-US" sz="1500" dirty="0" smtClean="0"/>
              <a:t>产品一起提供。</a:t>
            </a:r>
            <a:endParaRPr lang="en-US" altLang="en-US" sz="1500" dirty="0" smtClean="0"/>
          </a:p>
          <a:p>
            <a:pPr lvl="1"/>
            <a:r>
              <a:rPr altLang="en-US" sz="1500" dirty="0" smtClean="0"/>
              <a:t>如右图所示</a:t>
            </a:r>
            <a:r>
              <a:rPr lang="zh-CN" altLang="en-US" sz="1500" dirty="0" smtClean="0"/>
              <a:t>，以商贸移动服务器为例</a:t>
            </a:r>
            <a:r>
              <a:rPr altLang="en-US" sz="1500" dirty="0" smtClean="0"/>
              <a:t>。</a:t>
            </a:r>
            <a:endParaRPr lang="zh-CN" altLang="en-US" sz="15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dirty="0" smtClean="0"/>
              <a:t>什么是移动应用服务器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14"/>
            <a:ext cx="4572000" cy="30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14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741977"/>
            <a:ext cx="4105596" cy="3852651"/>
          </a:xfrm>
        </p:spPr>
        <p:txBody>
          <a:bodyPr>
            <a:normAutofit/>
          </a:bodyPr>
          <a:lstStyle/>
          <a:p>
            <a:r>
              <a:rPr altLang="en-US" dirty="0" smtClean="0"/>
              <a:t>企业号</a:t>
            </a:r>
            <a:r>
              <a:rPr lang="zh-CN" altLang="en-US" dirty="0"/>
              <a:t>（简称</a:t>
            </a:r>
            <a:r>
              <a:rPr lang="en-US" altLang="zh-CN" dirty="0" err="1"/>
              <a:t>mID</a:t>
            </a:r>
            <a:r>
              <a:rPr lang="en-US" altLang="zh-CN" dirty="0"/>
              <a:t> </a:t>
            </a:r>
            <a:r>
              <a:rPr lang="zh-CN" altLang="en-US" dirty="0"/>
              <a:t>）</a:t>
            </a:r>
            <a:r>
              <a:rPr altLang="en-US" dirty="0" smtClean="0"/>
              <a:t>：</a:t>
            </a:r>
            <a:endParaRPr lang="en-US" altLang="en-US" dirty="0" smtClean="0"/>
          </a:p>
          <a:p>
            <a:pPr lvl="1"/>
            <a:r>
              <a:rPr lang="zh-CN" altLang="en-US" sz="1400" dirty="0" smtClean="0"/>
              <a:t>是企业的唯一标记</a:t>
            </a:r>
            <a:r>
              <a:rPr lang="en-US" altLang="zh-CN" sz="1400" dirty="0" smtClean="0"/>
              <a:t>, </a:t>
            </a:r>
            <a:r>
              <a:rPr lang="zh-CN" altLang="en-US" sz="1400" dirty="0" smtClean="0"/>
              <a:t>形</a:t>
            </a:r>
            <a:r>
              <a:rPr lang="zh-CN" altLang="en-US" sz="1400" dirty="0"/>
              <a:t>如：</a:t>
            </a:r>
            <a:r>
              <a:rPr lang="en-US" altLang="zh-CN" sz="1400" dirty="0" smtClean="0"/>
              <a:t>10023</a:t>
            </a:r>
            <a:endParaRPr lang="en-US" sz="1400" dirty="0" smtClean="0"/>
          </a:p>
          <a:p>
            <a:pPr lvl="1"/>
            <a:r>
              <a:rPr lang="zh-CN" altLang="en-US" sz="1400" dirty="0" smtClean="0"/>
              <a:t>必须</a:t>
            </a:r>
            <a:r>
              <a:rPr sz="1400" dirty="0" smtClean="0"/>
              <a:t>通过“</a:t>
            </a:r>
            <a:r>
              <a:rPr lang="en-US" sz="1400" dirty="0" smtClean="0"/>
              <a:t>KIS</a:t>
            </a:r>
            <a:r>
              <a:rPr sz="1400" dirty="0" smtClean="0"/>
              <a:t>移动应用服务器”注册，获取企业号。</a:t>
            </a:r>
            <a:r>
              <a:rPr lang="zh-CN" altLang="en-US" sz="1400" dirty="0" smtClean="0"/>
              <a:t>如右图</a:t>
            </a:r>
            <a:r>
              <a:rPr lang="zh-CN" altLang="en-US" dirty="0" smtClean="0"/>
              <a:t>。</a:t>
            </a:r>
            <a:endParaRPr lang="en-US" dirty="0" smtClean="0"/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</a:t>
            </a:r>
            <a:r>
              <a:rPr lang="zh-CN" altLang="en-US" sz="1400" dirty="0" smtClean="0">
                <a:solidFill>
                  <a:srgbClr val="FF0000"/>
                </a:solidFill>
              </a:rPr>
              <a:t>切记：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不能</a:t>
            </a:r>
            <a:r>
              <a:rPr lang="zh-CN" altLang="en-US" sz="1400" dirty="0" smtClean="0">
                <a:solidFill>
                  <a:srgbClr val="FF0000"/>
                </a:solidFill>
              </a:rPr>
              <a:t>通过</a:t>
            </a:r>
            <a:r>
              <a:rPr lang="en-US" altLang="zh-CN" sz="1400" dirty="0" smtClean="0">
                <a:solidFill>
                  <a:srgbClr val="FF0000"/>
                </a:solidFill>
              </a:rPr>
              <a:t>mCloud.kingdee.com </a:t>
            </a:r>
          </a:p>
          <a:p>
            <a:pPr marL="457200" lvl="1" indent="0">
              <a:buNone/>
            </a:pPr>
            <a:r>
              <a:rPr lang="en-US" altLang="zh-CN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               </a:t>
            </a:r>
            <a:r>
              <a:rPr lang="zh-CN" altLang="en-US" sz="1400" dirty="0" smtClean="0">
                <a:solidFill>
                  <a:srgbClr val="FF0000"/>
                </a:solidFill>
              </a:rPr>
              <a:t>注册；否则会导致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无法登录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sz="1400" dirty="0" smtClean="0">
                <a:solidFill>
                  <a:schemeClr val="tx1"/>
                </a:solidFill>
              </a:rPr>
              <a:t>企业号需要在如下情景下使用：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MOP</a:t>
            </a:r>
            <a:r>
              <a:rPr sz="1400" dirty="0" smtClean="0">
                <a:solidFill>
                  <a:schemeClr val="tx1"/>
                </a:solidFill>
              </a:rPr>
              <a:t>订货</a:t>
            </a:r>
            <a:r>
              <a:rPr lang="zh-CN" altLang="en-US" sz="1400" dirty="0">
                <a:solidFill>
                  <a:schemeClr val="tx1"/>
                </a:solidFill>
              </a:rPr>
              <a:t>时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KIS</a:t>
            </a:r>
            <a:r>
              <a:rPr sz="1400" dirty="0" smtClean="0">
                <a:solidFill>
                  <a:schemeClr val="tx1"/>
                </a:solidFill>
              </a:rPr>
              <a:t>移动服务器端登录</a:t>
            </a:r>
            <a:r>
              <a:rPr lang="zh-CN" altLang="en-US" sz="1400" dirty="0">
                <a:solidFill>
                  <a:schemeClr val="tx1"/>
                </a:solidFill>
              </a:rPr>
              <a:t>时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2"/>
            <a:r>
              <a:rPr sz="1400" dirty="0" smtClean="0">
                <a:solidFill>
                  <a:schemeClr val="tx1"/>
                </a:solidFill>
              </a:rPr>
              <a:t>手机端应用登录</a:t>
            </a:r>
            <a:r>
              <a:rPr lang="zh-CN" altLang="en-US" sz="1400" dirty="0">
                <a:solidFill>
                  <a:schemeClr val="tx1"/>
                </a:solidFill>
              </a:rPr>
              <a:t>时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dirty="0" smtClean="0"/>
              <a:t>什么是企业号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如何注册</a:t>
            </a:r>
            <a:endParaRPr lang="zh-CN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14"/>
            <a:ext cx="4500594" cy="30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80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1"/>
          <p:cNvSpPr>
            <a:spLocks noGrp="1"/>
          </p:cNvSpPr>
          <p:nvPr>
            <p:ph idx="1"/>
          </p:nvPr>
        </p:nvSpPr>
        <p:spPr>
          <a:xfrm>
            <a:off x="323856" y="788442"/>
            <a:ext cx="8424863" cy="32954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KIS</a:t>
            </a:r>
            <a:r>
              <a:rPr lang="zh-CN" altLang="en-US" sz="2400" dirty="0" smtClean="0">
                <a:solidFill>
                  <a:schemeClr val="tx1"/>
                </a:solidFill>
              </a:rPr>
              <a:t>移动产品列表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dirty="0" smtClean="0">
                <a:solidFill>
                  <a:schemeClr val="tx1"/>
                </a:solidFill>
              </a:rPr>
              <a:t>商贸系列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dirty="0" smtClean="0">
                <a:solidFill>
                  <a:schemeClr val="tx1"/>
                </a:solidFill>
              </a:rPr>
              <a:t>专业系列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zh-CN" altLang="en-US" sz="2200" dirty="0" smtClean="0">
                <a:solidFill>
                  <a:schemeClr val="tx1"/>
                </a:solidFill>
              </a:rPr>
              <a:t>旗舰系列</a:t>
            </a:r>
            <a:endParaRPr lang="en-US" altLang="zh-CN" sz="2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KIS</a:t>
            </a: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移动服务器简介</a:t>
            </a:r>
            <a:endParaRPr lang="en-US" altLang="zh-CN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KIS</a:t>
            </a:r>
            <a:r>
              <a:rPr lang="zh-CN" altLang="en-US" sz="24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移动产品下载</a:t>
            </a:r>
            <a:endParaRPr lang="en-US" altLang="zh-CN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zh-CN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147" name="标题 2"/>
          <p:cNvSpPr>
            <a:spLocks noGrp="1"/>
          </p:cNvSpPr>
          <p:nvPr>
            <p:ph type="title"/>
          </p:nvPr>
        </p:nvSpPr>
        <p:spPr>
          <a:xfrm>
            <a:off x="323856" y="1"/>
            <a:ext cx="7127875" cy="5207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概要</a:t>
            </a:r>
            <a:endParaRPr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5" name="Picture 2" descr="C:\Users\yibo_wang\Desktop\素材\閲戣澏PPT姣嶇増瑙嗚鍏冪礌\鍕剧嚎閲戣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8" y="3435849"/>
            <a:ext cx="59467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访问</a:t>
            </a:r>
            <a:r>
              <a:rPr lang="en-US" altLang="zh-CN" b="1" dirty="0">
                <a:solidFill>
                  <a:srgbClr val="00B050"/>
                </a:solidFill>
              </a:rPr>
              <a:t>mob.cmcloud.cn</a:t>
            </a:r>
            <a:r>
              <a:rPr altLang="en-US" dirty="0" smtClean="0"/>
              <a:t>下载、安装</a:t>
            </a:r>
            <a:r>
              <a:rPr lang="en-US" altLang="en-US" dirty="0" smtClean="0"/>
              <a:t>KIS</a:t>
            </a:r>
            <a:r>
              <a:rPr altLang="en-US" dirty="0" smtClean="0"/>
              <a:t>移动服务器</a:t>
            </a:r>
            <a:r>
              <a:rPr altLang="en-US" sz="1400" dirty="0" smtClean="0"/>
              <a:t>。</a:t>
            </a:r>
            <a:endParaRPr lang="en-US" altLang="en-US" sz="1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dirty="0" smtClean="0"/>
              <a:t>下载移动服务器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6920"/>
            <a:ext cx="6233939" cy="376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741975"/>
            <a:ext cx="8391876" cy="1544024"/>
          </a:xfrm>
        </p:spPr>
        <p:txBody>
          <a:bodyPr>
            <a:normAutofit/>
          </a:bodyPr>
          <a:lstStyle/>
          <a:p>
            <a:pPr marL="342900" lvl="1" indent="-342900">
              <a:buSzPct val="100000"/>
              <a:buBlip>
                <a:blip r:embed="rId2"/>
              </a:buBlip>
            </a:pPr>
            <a:r>
              <a:rPr lang="en-US" altLang="en-US" sz="2000" dirty="0"/>
              <a:t>	</a:t>
            </a:r>
            <a:r>
              <a:rPr lang="zh-CN" altLang="en-US" sz="2000" dirty="0"/>
              <a:t>只要你装了</a:t>
            </a:r>
            <a:r>
              <a:rPr lang="en-US" altLang="zh-CN" sz="2000" dirty="0"/>
              <a:t>KIS</a:t>
            </a:r>
            <a:r>
              <a:rPr lang="zh-CN" altLang="en-US" sz="2000" dirty="0"/>
              <a:t>任何一款移动应用，你就可以下载到其他应用。</a:t>
            </a:r>
            <a:endParaRPr lang="en-US" altLang="en-US" sz="2000" dirty="0"/>
          </a:p>
          <a:p>
            <a:pPr lvl="1">
              <a:buNone/>
            </a:pPr>
            <a:r>
              <a:rPr lang="zh-CN" altLang="en-US" sz="1400" dirty="0" smtClean="0"/>
              <a:t>如下左图：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启动手机</a:t>
            </a:r>
            <a:r>
              <a:rPr sz="1400" dirty="0" smtClean="0"/>
              <a:t>应用，</a:t>
            </a:r>
            <a:r>
              <a:rPr lang="zh-CN" altLang="en-US" sz="1400" dirty="0" smtClean="0"/>
              <a:t>进入</a:t>
            </a:r>
            <a:r>
              <a:rPr lang="en-US" sz="1400" dirty="0" smtClean="0">
                <a:solidFill>
                  <a:srgbClr val="FF0000"/>
                </a:solidFill>
              </a:rPr>
              <a:t>"</a:t>
            </a:r>
            <a:r>
              <a:rPr sz="1400" dirty="0" smtClean="0">
                <a:solidFill>
                  <a:srgbClr val="FF0000"/>
                </a:solidFill>
              </a:rPr>
              <a:t>设置</a:t>
            </a:r>
            <a:r>
              <a:rPr lang="en-US" sz="1400" dirty="0" smtClean="0">
                <a:solidFill>
                  <a:srgbClr val="FF0000"/>
                </a:solidFill>
              </a:rPr>
              <a:t>"</a:t>
            </a:r>
            <a:r>
              <a:rPr lang="en-US" sz="1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sz="1400" b="1" dirty="0" smtClean="0">
                <a:solidFill>
                  <a:srgbClr val="FF0000"/>
                </a:solidFill>
              </a:rPr>
              <a:t>”应用推荐“</a:t>
            </a:r>
            <a:r>
              <a:rPr sz="1400" b="1" dirty="0" smtClean="0">
                <a:solidFill>
                  <a:srgbClr val="00B050"/>
                </a:solidFill>
              </a:rPr>
              <a:t>，</a:t>
            </a:r>
            <a:r>
              <a:rPr lang="en-US" altLang="zh-CN" sz="1400" dirty="0" err="1" smtClean="0"/>
              <a:t>可以在此处下载所有KIS移动应用</a:t>
            </a:r>
            <a:r>
              <a:rPr lang="en-US" altLang="zh-CN" sz="1400" dirty="0" smtClean="0"/>
              <a:t> 。</a:t>
            </a:r>
          </a:p>
          <a:p>
            <a:pPr marL="342900" lvl="1" indent="-342900">
              <a:buSzPct val="100000"/>
              <a:buBlip>
                <a:blip r:embed="rId2"/>
              </a:buBlip>
            </a:pPr>
            <a:r>
              <a:rPr lang="en-US" altLang="en-US" sz="2000" dirty="0"/>
              <a:t>	</a:t>
            </a:r>
            <a:r>
              <a:rPr lang="zh-CN" altLang="en-US" sz="2000" dirty="0"/>
              <a:t>您可以通过短信，向您的客户发送应用下载地址。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r>
              <a:rPr lang="zh-CN" altLang="en-US" sz="1400" dirty="0" smtClean="0"/>
              <a:t>如下</a:t>
            </a:r>
            <a:r>
              <a:rPr lang="zh-CN" altLang="en-US" sz="1400" dirty="0"/>
              <a:t>右图所示</a:t>
            </a:r>
            <a:r>
              <a:rPr lang="zh-CN" altLang="en-US" sz="1400" dirty="0" smtClean="0"/>
              <a:t>：启动</a:t>
            </a:r>
            <a:r>
              <a:rPr lang="zh-CN" altLang="en-US" sz="1400" dirty="0"/>
              <a:t>手机</a:t>
            </a:r>
            <a:r>
              <a:rPr lang="zh-CN" altLang="en-US" sz="1400" dirty="0" smtClean="0"/>
              <a:t>应用，进入</a:t>
            </a:r>
            <a:r>
              <a:rPr lang="en-US" altLang="zh-CN" sz="1400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dirty="0" smtClean="0">
                <a:solidFill>
                  <a:srgbClr val="FF0000"/>
                </a:solidFill>
              </a:rPr>
              <a:t>设置</a:t>
            </a:r>
            <a:r>
              <a:rPr lang="en-US" altLang="zh-CN" sz="1400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>
                <a:solidFill>
                  <a:srgbClr val="FF0000"/>
                </a:solidFill>
              </a:rPr>
              <a:t>关于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00B050"/>
                </a:solidFill>
              </a:rPr>
              <a:t>；点击”短信分享此应用“。</a:t>
            </a:r>
            <a:endParaRPr lang="en-US" altLang="en-US" sz="1400" dirty="0"/>
          </a:p>
          <a:p>
            <a:pPr lvl="1">
              <a:buNone/>
            </a:pPr>
            <a:endParaRPr lang="en-US" altLang="zh-CN" sz="1200" dirty="0" smtClean="0"/>
          </a:p>
          <a:p>
            <a:pPr lvl="1">
              <a:buNone/>
            </a:pPr>
            <a:endParaRPr sz="1200" dirty="0" smtClean="0"/>
          </a:p>
          <a:p>
            <a:pPr lvl="1"/>
            <a:endParaRPr lang="en-US" altLang="en-US" sz="1200" dirty="0" smtClean="0"/>
          </a:p>
          <a:p>
            <a:pPr lvl="1">
              <a:buNone/>
            </a:pPr>
            <a:endParaRPr lang="en-US" altLang="en-US" sz="1200" dirty="0" smtClean="0"/>
          </a:p>
          <a:p>
            <a:pPr lvl="1">
              <a:buNone/>
            </a:pPr>
            <a:endParaRPr lang="en-US" altLang="en-US" sz="1200" dirty="0" smtClean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dirty="0" smtClean="0"/>
              <a:t>下载手机应用</a:t>
            </a:r>
            <a:r>
              <a:rPr lang="en-US" altLang="zh-CN" sz="2400" dirty="0" smtClean="0"/>
              <a:t>——</a:t>
            </a:r>
            <a:r>
              <a:rPr sz="2400" dirty="0" smtClean="0"/>
              <a:t>（</a:t>
            </a:r>
            <a:r>
              <a:rPr lang="en-US" sz="2400" dirty="0" smtClean="0"/>
              <a:t>1</a:t>
            </a:r>
            <a:r>
              <a:rPr sz="2400" dirty="0" smtClean="0"/>
              <a:t>）</a:t>
            </a:r>
            <a:endParaRPr lang="zh-CN" altLang="en-US" sz="2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219534"/>
            <a:ext cx="2057402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2248783"/>
            <a:ext cx="2500330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25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访问</a:t>
            </a:r>
            <a:r>
              <a:rPr lang="en-US" altLang="zh-CN" dirty="0" smtClean="0">
                <a:hlinkClick r:id="rId2"/>
              </a:rPr>
              <a:t>http://kis.kingdee.com/mobile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dirty="0" smtClean="0"/>
              <a:t>下载手机应用</a:t>
            </a:r>
            <a:r>
              <a:rPr lang="en-US" altLang="zh-CN" sz="2400" dirty="0" smtClean="0"/>
              <a:t>——</a:t>
            </a:r>
            <a:r>
              <a:rPr sz="2400" dirty="0" smtClean="0"/>
              <a:t>（</a:t>
            </a:r>
            <a:r>
              <a:rPr lang="en-US" altLang="zh-CN" sz="2400" dirty="0" smtClean="0"/>
              <a:t>2</a:t>
            </a:r>
            <a:r>
              <a:rPr sz="2400" dirty="0" smtClean="0"/>
              <a:t>）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9622"/>
            <a:ext cx="7076281" cy="275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7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647925"/>
            <a:ext cx="8424936" cy="3852651"/>
          </a:xfrm>
        </p:spPr>
        <p:txBody>
          <a:bodyPr/>
          <a:lstStyle/>
          <a:p>
            <a:r>
              <a:rPr dirty="0" smtClean="0"/>
              <a:t>手机应用市场下载</a:t>
            </a:r>
          </a:p>
          <a:p>
            <a:pPr lvl="1">
              <a:buNone/>
            </a:pPr>
            <a:r>
              <a:rPr lang="en-US" altLang="zh-CN" sz="1400" dirty="0" smtClean="0"/>
              <a:t>1. Android</a:t>
            </a:r>
            <a:r>
              <a:rPr sz="1400" dirty="0" smtClean="0"/>
              <a:t>手机</a:t>
            </a:r>
            <a:r>
              <a:rPr lang="zh-CN" altLang="en-US" sz="1400" dirty="0"/>
              <a:t>访问</a:t>
            </a:r>
            <a:r>
              <a:rPr sz="1400" dirty="0" smtClean="0"/>
              <a:t>”安卓市场”，“安智市场”等。</a:t>
            </a:r>
            <a:r>
              <a:rPr sz="1200" dirty="0" smtClean="0"/>
              <a:t>在这些市场</a:t>
            </a:r>
            <a:r>
              <a:rPr lang="zh-CN" altLang="en-US" sz="1200" dirty="0" smtClean="0"/>
              <a:t>按产品名称进行搜索。</a:t>
            </a:r>
            <a:endParaRPr sz="1200" dirty="0" smtClean="0"/>
          </a:p>
          <a:p>
            <a:pPr lvl="1">
              <a:buNone/>
            </a:pPr>
            <a:r>
              <a:rPr lang="en-US" altLang="zh-CN" sz="1400" dirty="0" smtClean="0"/>
              <a:t>2. iPhone</a:t>
            </a:r>
            <a:r>
              <a:rPr sz="1400" dirty="0" smtClean="0"/>
              <a:t>手机</a:t>
            </a:r>
            <a:r>
              <a:rPr lang="zh-CN" altLang="en-US" sz="1400" dirty="0" smtClean="0"/>
              <a:t>则访问</a:t>
            </a:r>
            <a:r>
              <a:rPr lang="en-US" altLang="zh-CN" sz="1400" dirty="0" smtClean="0"/>
              <a:t>App store</a:t>
            </a:r>
            <a:r>
              <a:rPr lang="zh-CN" altLang="en-US" sz="1400" dirty="0"/>
              <a:t>，按产品名称进行搜索</a:t>
            </a:r>
            <a:r>
              <a:rPr sz="1400" dirty="0" smtClean="0"/>
              <a:t>。</a:t>
            </a:r>
            <a:endParaRPr sz="1200" dirty="0" smtClean="0"/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smtClean="0"/>
              <a:t>下载手机应用</a:t>
            </a:r>
            <a:r>
              <a:rPr lang="en-US" altLang="zh-CN" sz="2400" dirty="0" smtClean="0"/>
              <a:t>——</a:t>
            </a:r>
            <a:r>
              <a:rPr sz="2400" dirty="0" smtClean="0"/>
              <a:t>（</a:t>
            </a:r>
            <a:r>
              <a:rPr lang="en-US" sz="2400" dirty="0" smtClean="0"/>
              <a:t>3</a:t>
            </a:r>
            <a:r>
              <a:rPr sz="2400" dirty="0" smtClean="0"/>
              <a:t>）</a:t>
            </a:r>
            <a:endParaRPr lang="zh-CN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869" y="1676671"/>
            <a:ext cx="24037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676671"/>
            <a:ext cx="5143505" cy="31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51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741974"/>
            <a:ext cx="5534356" cy="3852651"/>
          </a:xfrm>
        </p:spPr>
        <p:txBody>
          <a:bodyPr/>
          <a:lstStyle/>
          <a:p>
            <a:r>
              <a:rPr lang="en-US" altLang="zh-CN" dirty="0" smtClean="0"/>
              <a:t>1. </a:t>
            </a:r>
            <a:r>
              <a:rPr dirty="0" smtClean="0"/>
              <a:t>安装下载最新移动应用</a:t>
            </a:r>
            <a:endParaRPr lang="en-US" dirty="0" smtClean="0"/>
          </a:p>
          <a:p>
            <a:r>
              <a:rPr lang="en-US" altLang="zh-CN" dirty="0" smtClean="0"/>
              <a:t>2. </a:t>
            </a:r>
            <a:r>
              <a:rPr dirty="0" smtClean="0"/>
              <a:t>启动，登录界面；</a:t>
            </a:r>
            <a:endParaRPr lang="en-US" dirty="0" smtClean="0"/>
          </a:p>
          <a:p>
            <a:r>
              <a:rPr lang="en-US" altLang="zh-CN" dirty="0" smtClean="0"/>
              <a:t>3. </a:t>
            </a:r>
            <a:r>
              <a:rPr dirty="0" smtClean="0"/>
              <a:t>选择企业</a:t>
            </a:r>
            <a:endParaRPr lang="en-US" dirty="0" smtClean="0"/>
          </a:p>
          <a:p>
            <a:r>
              <a:rPr lang="en-US" altLang="zh-CN" dirty="0" smtClean="0"/>
              <a:t>4. </a:t>
            </a:r>
            <a:r>
              <a:rPr dirty="0" smtClean="0"/>
              <a:t>输入用户名及密码：</a:t>
            </a:r>
            <a:endParaRPr lang="en-US" dirty="0" smtClean="0"/>
          </a:p>
          <a:p>
            <a:pPr lvl="1"/>
            <a:r>
              <a:rPr sz="1600" dirty="0" smtClean="0"/>
              <a:t>老板报表、经营助手类：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sz="1200" dirty="0" smtClean="0"/>
              <a:t>“用户名”就是“企业号”，选择企业号之后自动填入，无需输入。</a:t>
            </a:r>
            <a:endParaRPr lang="en-US" sz="1200" dirty="0" smtClean="0"/>
          </a:p>
          <a:p>
            <a:pPr lvl="1">
              <a:buNone/>
            </a:pPr>
            <a:r>
              <a:rPr lang="en-US" sz="1200" dirty="0" smtClean="0"/>
              <a:t>	</a:t>
            </a:r>
            <a:r>
              <a:rPr sz="1200" dirty="0" smtClean="0"/>
              <a:t>“密码”输入“企业号”的密码</a:t>
            </a:r>
            <a:r>
              <a:rPr sz="1600" dirty="0" smtClean="0"/>
              <a:t>。</a:t>
            </a:r>
            <a:endParaRPr lang="en-US" sz="1600" dirty="0" smtClean="0"/>
          </a:p>
          <a:p>
            <a:pPr lvl="1"/>
            <a:r>
              <a:rPr sz="1600" dirty="0" smtClean="0"/>
              <a:t>销售助手、移动客户类：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sz="1600" dirty="0" smtClean="0"/>
              <a:t>“</a:t>
            </a:r>
            <a:r>
              <a:rPr sz="1200" dirty="0" smtClean="0"/>
              <a:t>用户名”是</a:t>
            </a:r>
            <a:r>
              <a:rPr lang="en-US" sz="1200" dirty="0" smtClean="0"/>
              <a:t>KIS</a:t>
            </a:r>
            <a:r>
              <a:rPr sz="1200" dirty="0" smtClean="0"/>
              <a:t>商贸系统的登录用户名；</a:t>
            </a:r>
            <a:endParaRPr lang="en-US" sz="1200" dirty="0" smtClean="0"/>
          </a:p>
          <a:p>
            <a:pPr lvl="1">
              <a:buNone/>
            </a:pPr>
            <a:r>
              <a:rPr lang="en-US" sz="1200" dirty="0" smtClean="0"/>
              <a:t>	</a:t>
            </a:r>
            <a:r>
              <a:rPr sz="1200" dirty="0" smtClean="0"/>
              <a:t>“密码”是</a:t>
            </a:r>
            <a:r>
              <a:rPr lang="en-US" sz="1200" dirty="0" smtClean="0"/>
              <a:t>KIS</a:t>
            </a:r>
            <a:r>
              <a:rPr sz="1200" dirty="0" smtClean="0"/>
              <a:t>商贸系统登录用户对应密码。</a:t>
            </a:r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dirty="0" smtClean="0"/>
              <a:t>手机端登录</a:t>
            </a:r>
            <a:endParaRPr lang="zh-CN" alt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711" y="642924"/>
            <a:ext cx="26765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24"/>
            <a:ext cx="2697790" cy="392909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42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cs typeface="微软雅黑"/>
              </a:rPr>
              <a:t>KIS</a:t>
            </a:r>
            <a:r>
              <a:rPr lang="zh-CN" altLang="en-US" dirty="0">
                <a:cs typeface="微软雅黑"/>
              </a:rPr>
              <a:t>移动</a:t>
            </a:r>
            <a:r>
              <a:rPr lang="zh-CN" altLang="en-US" dirty="0" smtClean="0">
                <a:cs typeface="微软雅黑"/>
              </a:rPr>
              <a:t>产品</a:t>
            </a:r>
            <a:r>
              <a:rPr lang="zh-CN" altLang="en-US" dirty="0">
                <a:cs typeface="微软雅黑"/>
              </a:rPr>
              <a:t>系列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42844" y="573528"/>
            <a:ext cx="8786874" cy="14981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1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95244" y="725928"/>
            <a:ext cx="8786874" cy="845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分</a:t>
            </a:r>
            <a:r>
              <a:rPr kumimoji="1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3</a:t>
            </a: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大产品线，</a:t>
            </a:r>
            <a:r>
              <a:rPr kumimoji="1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3</a:t>
            </a: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个系列</a:t>
            </a:r>
            <a:endParaRPr kumimoji="1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未来将有</a:t>
            </a:r>
            <a:r>
              <a:rPr kumimoji="1"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10</a:t>
            </a:r>
            <a:r>
              <a:rPr kumimoji="1"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款以上移动产品</a:t>
            </a:r>
            <a:endParaRPr kumimoji="1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857224" y="1919688"/>
            <a:ext cx="1643074" cy="10041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pPr algn="ctr"/>
            <a:r>
              <a:rPr kumimoji="1" lang="zh-CN" altLang="en-US" sz="1200" b="1" dirty="0" smtClean="0">
                <a:solidFill>
                  <a:srgbClr val="005BAC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商贸线移动应用</a:t>
            </a:r>
            <a:endParaRPr kumimoji="1" lang="zh-CN" altLang="en-US" sz="1200" b="1" dirty="0">
              <a:solidFill>
                <a:srgbClr val="005BAC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57224" y="2995818"/>
            <a:ext cx="164307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200" b="1" dirty="0" smtClean="0">
                <a:solidFill>
                  <a:srgbClr val="005BAC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旗舰线移动应用</a:t>
            </a:r>
            <a:endParaRPr kumimoji="1" lang="zh-CN" altLang="en-US" sz="1200" b="1" dirty="0">
              <a:solidFill>
                <a:srgbClr val="005BAC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57224" y="4003930"/>
            <a:ext cx="1643074" cy="85326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pPr algn="ctr"/>
            <a:r>
              <a:rPr kumimoji="1" lang="zh-CN" altLang="en-US" sz="1200" b="1" dirty="0" smtClean="0">
                <a:solidFill>
                  <a:srgbClr val="005BAC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专业线移动应用</a:t>
            </a:r>
            <a:endParaRPr kumimoji="1" lang="zh-CN" altLang="en-US" sz="1200" b="1" dirty="0">
              <a:solidFill>
                <a:srgbClr val="005BAC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2571736" y="1919688"/>
            <a:ext cx="4857784" cy="1004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anchor="ctr" anchorCtr="0"/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b="1" kern="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572000" y="1991126"/>
            <a:ext cx="1000132" cy="214314"/>
          </a:xfrm>
          <a:prstGeom prst="rect">
            <a:avLst/>
          </a:prstGeom>
          <a:solidFill>
            <a:srgbClr val="16B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移动客户</a:t>
            </a:r>
            <a:endParaRPr kumimoji="1" lang="zh-CN" altLang="en-US" sz="1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2857488" y="1419622"/>
            <a:ext cx="1214446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200" b="1" dirty="0" smtClean="0">
                <a:solidFill>
                  <a:srgbClr val="005BAC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老板系列</a:t>
            </a:r>
            <a:endParaRPr kumimoji="1" lang="zh-CN" altLang="en-US" sz="1200" b="1" dirty="0">
              <a:solidFill>
                <a:srgbClr val="005BAC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500562" y="1419622"/>
            <a:ext cx="1214446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200" b="1" dirty="0" smtClean="0">
                <a:solidFill>
                  <a:srgbClr val="005BAC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助手系列</a:t>
            </a:r>
            <a:endParaRPr kumimoji="1" lang="zh-CN" altLang="en-US" sz="1200" b="1" dirty="0">
              <a:solidFill>
                <a:srgbClr val="005BAC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072198" y="1419622"/>
            <a:ext cx="1214446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200" b="1" dirty="0" smtClean="0">
                <a:solidFill>
                  <a:srgbClr val="005BAC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秘书系列</a:t>
            </a:r>
            <a:endParaRPr kumimoji="1" lang="zh-CN" altLang="en-US" sz="1200" b="1" dirty="0">
              <a:solidFill>
                <a:srgbClr val="005BAC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572000" y="2276878"/>
            <a:ext cx="1000132" cy="2143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销售管控</a:t>
            </a:r>
            <a:endParaRPr kumimoji="1" lang="zh-CN" altLang="en-US" sz="1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919595" y="2213644"/>
            <a:ext cx="1000132" cy="2143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老板报表</a:t>
            </a:r>
            <a:endParaRPr kumimoji="1" lang="zh-CN" altLang="en-US" sz="1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572000" y="2562630"/>
            <a:ext cx="1000132" cy="2143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销售助手</a:t>
            </a:r>
            <a:endParaRPr kumimoji="1" lang="zh-CN" altLang="en-US" sz="1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571736" y="2995818"/>
            <a:ext cx="4857784" cy="954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anchor="ctr" anchorCtr="0"/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b="1" kern="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928926" y="3348448"/>
            <a:ext cx="1000132" cy="214314"/>
          </a:xfrm>
          <a:prstGeom prst="rect">
            <a:avLst/>
          </a:prstGeom>
          <a:solidFill>
            <a:srgbClr val="16B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经营助手</a:t>
            </a:r>
            <a:endParaRPr kumimoji="1" lang="zh-CN" altLang="en-US" sz="1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2571736" y="4003930"/>
            <a:ext cx="4857784" cy="853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</p:spPr>
        <p:txBody>
          <a:bodyPr wrap="none" anchor="ctr" anchorCtr="0"/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b="1" kern="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2964645" y="4277142"/>
            <a:ext cx="1000132" cy="2143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老板报表</a:t>
            </a:r>
            <a:endParaRPr kumimoji="1" lang="zh-CN" altLang="en-US" sz="1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128" name="Line 7"/>
          <p:cNvSpPr>
            <a:spLocks noChangeShapeType="1"/>
          </p:cNvSpPr>
          <p:nvPr/>
        </p:nvSpPr>
        <p:spPr bwMode="auto">
          <a:xfrm>
            <a:off x="4286248" y="1465770"/>
            <a:ext cx="0" cy="3391426"/>
          </a:xfrm>
          <a:prstGeom prst="line">
            <a:avLst/>
          </a:prstGeom>
          <a:noFill/>
          <a:ln w="28575">
            <a:solidFill>
              <a:srgbClr val="000000">
                <a:alpha val="50000"/>
              </a:srgb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itchFamily="2" charset="2"/>
              <a:buChar char="n"/>
              <a:defRPr/>
            </a:pP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5929322" y="1491060"/>
            <a:ext cx="0" cy="3366136"/>
          </a:xfrm>
          <a:prstGeom prst="line">
            <a:avLst/>
          </a:prstGeom>
          <a:noFill/>
          <a:ln w="28575">
            <a:solidFill>
              <a:srgbClr val="000000">
                <a:alpha val="50000"/>
              </a:srgb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1B40C"/>
              </a:buClr>
              <a:buSzPct val="80000"/>
              <a:buFont typeface="Wingdings" pitchFamily="2" charset="2"/>
              <a:buChar char="n"/>
              <a:defRPr/>
            </a:pP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72000" y="3347235"/>
            <a:ext cx="1000132" cy="2143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销售助手</a:t>
            </a:r>
            <a:endParaRPr kumimoji="1" lang="zh-CN" altLang="en-US" sz="1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07719" y="4296203"/>
            <a:ext cx="1000132" cy="2143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 anchorCtr="1"/>
          <a:lstStyle/>
          <a:p>
            <a:r>
              <a:rPr kumimoji="1" lang="zh-CN" altLang="en-US" sz="1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移动客户</a:t>
            </a:r>
          </a:p>
        </p:txBody>
      </p:sp>
    </p:spTree>
    <p:extLst>
      <p:ext uri="{BB962C8B-B14F-4D97-AF65-F5344CB8AC3E}">
        <p14:creationId xmlns:p14="http://schemas.microsoft.com/office/powerpoint/2010/main" val="10268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 animBg="1"/>
      <p:bldP spid="115" grpId="0" animBg="1"/>
      <p:bldP spid="117" grpId="0" animBg="1"/>
      <p:bldP spid="120" grpId="0" animBg="1"/>
      <p:bldP spid="126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KIS</a:t>
            </a:r>
            <a:r>
              <a:rPr dirty="0" smtClean="0"/>
              <a:t>移动官网：</a:t>
            </a:r>
            <a:r>
              <a:rPr lang="en-US" dirty="0" smtClean="0">
                <a:hlinkClick r:id="rId2"/>
              </a:rPr>
              <a:t>http://kis.kingdee.com/mobile</a:t>
            </a:r>
            <a:endParaRPr lang="en-US" dirty="0" smtClean="0"/>
          </a:p>
          <a:p>
            <a:r>
              <a:rPr lang="en-US" dirty="0" smtClean="0"/>
              <a:t>KIS</a:t>
            </a:r>
            <a:r>
              <a:rPr dirty="0" smtClean="0"/>
              <a:t>移动产品资源列表：</a:t>
            </a:r>
            <a:r>
              <a:rPr lang="en-US" dirty="0" smtClean="0">
                <a:hlinkClick r:id="rId3"/>
              </a:rPr>
              <a:t>http://mob.cmcloud.cn</a:t>
            </a:r>
            <a:endParaRPr lang="en-US" dirty="0" smtClean="0"/>
          </a:p>
          <a:p>
            <a:r>
              <a:rPr lang="en-US" dirty="0" smtClean="0"/>
              <a:t>KIS</a:t>
            </a:r>
            <a:r>
              <a:rPr dirty="0" smtClean="0"/>
              <a:t>产品论坛：</a:t>
            </a:r>
            <a:r>
              <a:rPr lang="en-US" altLang="zh-CN" dirty="0" smtClean="0">
                <a:hlinkClick r:id="rId4"/>
              </a:rPr>
              <a:t>http://club.kingdee.com</a:t>
            </a:r>
            <a:r>
              <a:rPr lang="en-US" altLang="zh-CN" dirty="0" smtClean="0"/>
              <a:t> </a:t>
            </a:r>
          </a:p>
          <a:p>
            <a:r>
              <a:rPr lang="en-US" dirty="0" smtClean="0"/>
              <a:t>KIS</a:t>
            </a:r>
            <a:r>
              <a:rPr lang="zh-CN" altLang="en-US" dirty="0" smtClean="0"/>
              <a:t>移动</a:t>
            </a:r>
            <a:r>
              <a:rPr dirty="0" smtClean="0"/>
              <a:t>产品交流群</a:t>
            </a:r>
            <a:r>
              <a:rPr lang="en-US" dirty="0" smtClean="0"/>
              <a:t>: 231016725</a:t>
            </a:r>
          </a:p>
          <a:p>
            <a:r>
              <a:rPr dirty="0" smtClean="0">
                <a:solidFill>
                  <a:srgbClr val="FF0000"/>
                </a:solidFill>
              </a:rPr>
              <a:t>服务</a:t>
            </a:r>
            <a:r>
              <a:rPr lang="zh-CN" altLang="en-US" dirty="0">
                <a:solidFill>
                  <a:srgbClr val="FF0000"/>
                </a:solidFill>
              </a:rPr>
              <a:t>支持</a:t>
            </a:r>
            <a:r>
              <a:rPr dirty="0" smtClean="0">
                <a:solidFill>
                  <a:srgbClr val="FF0000"/>
                </a:solidFill>
              </a:rPr>
              <a:t>电话</a:t>
            </a:r>
            <a:r>
              <a:rPr lang="en-US" dirty="0" smtClean="0">
                <a:solidFill>
                  <a:srgbClr val="FF0000"/>
                </a:solidFill>
              </a:rPr>
              <a:t>:0755-86073850(</a:t>
            </a:r>
            <a:r>
              <a:rPr lang="zh-CN" altLang="en-US" dirty="0" smtClean="0">
                <a:solidFill>
                  <a:srgbClr val="FF0000"/>
                </a:solidFill>
              </a:rPr>
              <a:t>谭生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/</a:t>
            </a:r>
            <a:r>
              <a:rPr lang="en-US" altLang="zh-CN" dirty="0" smtClean="0">
                <a:solidFill>
                  <a:srgbClr val="FF0000"/>
                </a:solidFill>
              </a:rPr>
              <a:t>0755-</a:t>
            </a:r>
            <a:r>
              <a:rPr lang="en-US" dirty="0" smtClean="0">
                <a:solidFill>
                  <a:srgbClr val="FF0000"/>
                </a:solidFill>
              </a:rPr>
              <a:t>86071614(</a:t>
            </a:r>
            <a:r>
              <a:rPr lang="zh-CN" altLang="en-US" dirty="0" smtClean="0">
                <a:solidFill>
                  <a:srgbClr val="FF0000"/>
                </a:solidFill>
              </a:rPr>
              <a:t>尹生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邮件支持：</a:t>
            </a:r>
            <a:r>
              <a:rPr lang="en-US" altLang="zh-CN" dirty="0" smtClean="0">
                <a:solidFill>
                  <a:srgbClr val="FF0000"/>
                </a:solidFill>
                <a:hlinkClick r:id="rId5"/>
              </a:rPr>
              <a:t>franky_tan@kingdee.com </a:t>
            </a:r>
            <a:r>
              <a:rPr lang="en-US" altLang="zh-CN" dirty="0" smtClean="0">
                <a:solidFill>
                  <a:srgbClr val="FF0000"/>
                </a:solidFill>
              </a:rPr>
              <a:t>	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C000"/>
                </a:solidFill>
              </a:rPr>
              <a:t>(</a:t>
            </a:r>
            <a:r>
              <a:rPr lang="zh-CN" altLang="en-US" dirty="0">
                <a:solidFill>
                  <a:srgbClr val="FFC000"/>
                </a:solidFill>
              </a:rPr>
              <a:t>谭生</a:t>
            </a:r>
            <a:r>
              <a:rPr lang="en-US" altLang="zh-CN" dirty="0">
                <a:solidFill>
                  <a:srgbClr val="FFC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		         </a:t>
            </a:r>
            <a:r>
              <a:rPr lang="en-US" altLang="zh-CN" dirty="0" smtClean="0">
                <a:solidFill>
                  <a:srgbClr val="FF0000"/>
                </a:solidFill>
                <a:hlinkClick r:id="rId6"/>
              </a:rPr>
              <a:t>gang_yin@kingdee.com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C000"/>
                </a:solidFill>
              </a:rPr>
              <a:t>（尹生</a:t>
            </a:r>
            <a:r>
              <a:rPr lang="en-US" altLang="zh-CN" dirty="0" smtClean="0">
                <a:solidFill>
                  <a:srgbClr val="FFC000"/>
                </a:solidFill>
              </a:rPr>
              <a:t>)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sz="2400" dirty="0" smtClean="0"/>
              <a:t>相关资源及帮助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49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请用手机扫一扫</a:t>
            </a:r>
            <a:r>
              <a:rPr lang="zh-CN" altLang="en-US" dirty="0"/>
              <a:t>二维码</a:t>
            </a:r>
            <a:r>
              <a:rPr lang="zh-CN" altLang="en-US" dirty="0" smtClean="0"/>
              <a:t>，下载</a:t>
            </a:r>
            <a:r>
              <a:rPr lang="en-US" altLang="zh-CN" dirty="0" smtClean="0"/>
              <a:t>KIS</a:t>
            </a:r>
            <a:r>
              <a:rPr lang="zh-CN" altLang="en-US" dirty="0" smtClean="0"/>
              <a:t>移动应用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7" y="628555"/>
            <a:ext cx="977463" cy="1011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688" y="159557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商贸老板报表</a:t>
            </a:r>
            <a:endParaRPr lang="zh-CN" altLang="en-US" sz="1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08613"/>
            <a:ext cx="995482" cy="1012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4623" y="16343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商贸销售助手</a:t>
            </a:r>
            <a:endParaRPr lang="zh-CN" altLang="en-US" sz="1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63" y="628555"/>
            <a:ext cx="983059" cy="9979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5881" y="165574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商贸移动客户</a:t>
            </a:r>
            <a:endParaRPr lang="zh-CN" altLang="en-US" sz="1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966" y="305606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专业老板报表</a:t>
            </a:r>
            <a:endParaRPr lang="zh-CN" altLang="en-US" sz="1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" y="3579849"/>
            <a:ext cx="945308" cy="9779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7728" y="451596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旗舰经营助手</a:t>
            </a:r>
            <a:endParaRPr lang="zh-CN" altLang="en-US" sz="1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0573" y="447417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旗舰销售助手</a:t>
            </a:r>
            <a:endParaRPr lang="zh-CN" altLang="en-US" sz="1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E:\移动产品线\移动产品截图\二维码\二维码\旗舰销售助手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824" y="3506144"/>
            <a:ext cx="987382" cy="100982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10" y="2015341"/>
            <a:ext cx="1040720" cy="104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68735" y="308207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专业移动客户</a:t>
            </a:r>
            <a:endParaRPr lang="zh-CN" altLang="en-US" sz="1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86" y="2067371"/>
            <a:ext cx="988690" cy="98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04248" y="16343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商贸销售管控</a:t>
            </a:r>
            <a:endParaRPr lang="zh-CN" altLang="en-US" sz="1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01" y="608613"/>
            <a:ext cx="1002978" cy="98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9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D小人"/>
          <p:cNvPicPr>
            <a:picLocks noChangeAspect="1" noChangeArrowheads="1"/>
          </p:cNvPicPr>
          <p:nvPr/>
        </p:nvPicPr>
        <p:blipFill>
          <a:blip r:embed="rId2"/>
          <a:srcRect l="19776" r="3320"/>
          <a:stretch>
            <a:fillRect/>
          </a:stretch>
        </p:blipFill>
        <p:spPr bwMode="auto">
          <a:xfrm>
            <a:off x="611560" y="699542"/>
            <a:ext cx="4989381" cy="405485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矩形 4"/>
          <p:cNvSpPr/>
          <p:nvPr/>
        </p:nvSpPr>
        <p:spPr>
          <a:xfrm>
            <a:off x="1475656" y="249974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商贸版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移动应用有哪些产品？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347614"/>
            <a:ext cx="36086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销售助手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老板报表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移动客户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管理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销售管控（即将发布）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107504" y="5"/>
            <a:ext cx="8064896" cy="520095"/>
          </a:xfrm>
        </p:spPr>
        <p:txBody>
          <a:bodyPr>
            <a:normAutofit/>
          </a:bodyPr>
          <a:lstStyle/>
          <a:p>
            <a:r>
              <a:rPr lang="zh-CN" altLang="en-US" sz="2400" b="1" dirty="0" smtClean="0"/>
              <a:t>商贸版移动</a:t>
            </a:r>
            <a:r>
              <a:rPr lang="zh-CN" altLang="en-US" sz="2400" b="1" dirty="0"/>
              <a:t>产品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12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 smtClean="0"/>
              <a:t>商贸老板报表</a:t>
            </a:r>
            <a:r>
              <a:rPr lang="zh-CN" altLang="en-US" sz="2400" dirty="0" smtClean="0"/>
              <a:t>：随时掌控，一目了然</a:t>
            </a:r>
            <a:endParaRPr lang="zh-CN" altLang="en-US" sz="2400" dirty="0"/>
          </a:p>
        </p:txBody>
      </p:sp>
      <p:pic>
        <p:nvPicPr>
          <p:cNvPr id="4" name="图片 3" descr="未标题-2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433" y="1420412"/>
            <a:ext cx="8857143" cy="4535714"/>
          </a:xfrm>
          <a:prstGeom prst="rect">
            <a:avLst/>
          </a:prstGeom>
        </p:spPr>
      </p:pic>
      <p:sp>
        <p:nvSpPr>
          <p:cNvPr id="6" name="流程图: 手动输入 5"/>
          <p:cNvSpPr/>
          <p:nvPr/>
        </p:nvSpPr>
        <p:spPr>
          <a:xfrm flipV="1">
            <a:off x="1187624" y="627534"/>
            <a:ext cx="7358114" cy="1252398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5" y="66548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老板报表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173687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老板的管理利器，随时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握经营信息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1160" y="6654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经营趋势分析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1161" y="944365"/>
            <a:ext cx="212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\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采购统计分析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1160" y="12122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库存统计分析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160" y="14801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往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来欠款查询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6012160" y="687686"/>
            <a:ext cx="428628" cy="1091663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8183230" y="682775"/>
            <a:ext cx="472136" cy="1125149"/>
          </a:xfrm>
          <a:prstGeom prst="rightBrace">
            <a:avLst>
              <a:gd name="adj1" fmla="val 8333"/>
              <a:gd name="adj2" fmla="val 4875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2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741977"/>
            <a:ext cx="8424936" cy="3852651"/>
          </a:xfrm>
        </p:spPr>
        <p:txBody>
          <a:bodyPr>
            <a:normAutofit lnSpcReduction="10000"/>
          </a:bodyPr>
          <a:lstStyle/>
          <a:p>
            <a:r>
              <a:rPr dirty="0" smtClean="0"/>
              <a:t>主要是报表查询功能：</a:t>
            </a:r>
          </a:p>
          <a:p>
            <a:pPr lvl="1"/>
            <a:r>
              <a:rPr sz="1300" dirty="0" smtClean="0"/>
              <a:t>经营报告</a:t>
            </a:r>
          </a:p>
          <a:p>
            <a:pPr lvl="1"/>
            <a:r>
              <a:rPr sz="1300" dirty="0" smtClean="0"/>
              <a:t>销售分析</a:t>
            </a:r>
          </a:p>
          <a:p>
            <a:pPr lvl="1"/>
            <a:r>
              <a:rPr sz="1300" dirty="0" smtClean="0"/>
              <a:t>采购分析</a:t>
            </a:r>
          </a:p>
          <a:p>
            <a:pPr lvl="1"/>
            <a:r>
              <a:rPr sz="1300" dirty="0" smtClean="0"/>
              <a:t>库存分析</a:t>
            </a:r>
          </a:p>
          <a:p>
            <a:pPr lvl="1"/>
            <a:r>
              <a:rPr sz="1300" dirty="0" smtClean="0"/>
              <a:t>即时库存</a:t>
            </a:r>
          </a:p>
          <a:p>
            <a:pPr lvl="1"/>
            <a:r>
              <a:rPr sz="1300" dirty="0" smtClean="0"/>
              <a:t>应收账款</a:t>
            </a:r>
          </a:p>
          <a:p>
            <a:pPr lvl="1"/>
            <a:r>
              <a:rPr sz="1300" dirty="0" smtClean="0"/>
              <a:t>应付账款</a:t>
            </a:r>
            <a:endParaRPr lang="en-US" sz="1300" dirty="0" smtClean="0"/>
          </a:p>
          <a:p>
            <a:r>
              <a:rPr dirty="0" smtClean="0"/>
              <a:t>终端支持</a:t>
            </a:r>
            <a:endParaRPr lang="en-US" dirty="0" smtClean="0"/>
          </a:p>
          <a:p>
            <a:pPr lvl="1"/>
            <a:r>
              <a:rPr lang="en-US" sz="1400" dirty="0" smtClean="0"/>
              <a:t>A</a:t>
            </a:r>
            <a:r>
              <a:rPr lang="en-US" altLang="zh-CN" sz="1400" dirty="0" smtClean="0"/>
              <a:t>ndroid 2.3</a:t>
            </a:r>
            <a:r>
              <a:rPr sz="1400" dirty="0" smtClean="0"/>
              <a:t>及以上手机或平板</a:t>
            </a:r>
            <a:endParaRPr lang="en-US" sz="1400" dirty="0" smtClean="0"/>
          </a:p>
          <a:p>
            <a:pPr lvl="1"/>
            <a:r>
              <a:rPr lang="en-US" sz="1200" dirty="0" err="1" smtClean="0"/>
              <a:t>iPhone</a:t>
            </a:r>
            <a:r>
              <a:rPr lang="en-US" sz="1200" dirty="0" smtClean="0"/>
              <a:t> \</a:t>
            </a:r>
            <a:r>
              <a:rPr lang="en-US" altLang="zh-CN" sz="1200" dirty="0" smtClean="0"/>
              <a:t>iPod Touch </a:t>
            </a:r>
            <a:r>
              <a:rPr lang="en-US" sz="1200" dirty="0" smtClean="0"/>
              <a:t>4 </a:t>
            </a:r>
            <a:r>
              <a:rPr sz="1200" dirty="0" smtClean="0"/>
              <a:t>及以上</a:t>
            </a:r>
            <a:endParaRPr lang="en-US" sz="1200" dirty="0" smtClean="0"/>
          </a:p>
          <a:p>
            <a:pPr lvl="1"/>
            <a:r>
              <a:rPr lang="en-US" sz="1400" dirty="0" err="1" smtClean="0"/>
              <a:t>iPad</a:t>
            </a:r>
            <a:r>
              <a:rPr lang="en-US" sz="1400" dirty="0" smtClean="0"/>
              <a:t> 2</a:t>
            </a:r>
            <a:r>
              <a:rPr sz="1400" dirty="0" smtClean="0"/>
              <a:t>及以上</a:t>
            </a:r>
            <a:endParaRPr lang="en-US" sz="1400" dirty="0" smtClean="0"/>
          </a:p>
          <a:p>
            <a:r>
              <a:rPr dirty="0" smtClean="0"/>
              <a:t>版本支持</a:t>
            </a:r>
            <a:endParaRPr lang="en-US" dirty="0" smtClean="0"/>
          </a:p>
          <a:p>
            <a:pPr lvl="1"/>
            <a:r>
              <a:rPr sz="1200" dirty="0" smtClean="0">
                <a:solidFill>
                  <a:srgbClr val="FF0000"/>
                </a:solidFill>
              </a:rPr>
              <a:t>商贸</a:t>
            </a:r>
            <a:r>
              <a:rPr lang="en-US" sz="1200" dirty="0" smtClean="0">
                <a:solidFill>
                  <a:srgbClr val="FF0000"/>
                </a:solidFill>
              </a:rPr>
              <a:t>v4.1+</a:t>
            </a:r>
            <a:r>
              <a:rPr sz="1200" dirty="0" smtClean="0">
                <a:solidFill>
                  <a:srgbClr val="FF0000"/>
                </a:solidFill>
                <a:hlinkClick r:id="rId3"/>
              </a:rPr>
              <a:t>最新移动补丁包</a:t>
            </a:r>
            <a:r>
              <a:rPr lang="en-US" sz="1200" dirty="0" smtClean="0">
                <a:solidFill>
                  <a:srgbClr val="FF0000"/>
                </a:solidFill>
                <a:hlinkClick r:id="rId3"/>
              </a:rPr>
              <a:t>(PT073661)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1"/>
            <a:r>
              <a:rPr sz="1400" dirty="0" smtClean="0"/>
              <a:t>商贸版</a:t>
            </a:r>
            <a:r>
              <a:rPr lang="en-US" altLang="zh-CN" sz="1400" dirty="0" smtClean="0"/>
              <a:t>V5.0(</a:t>
            </a:r>
            <a:r>
              <a:rPr sz="1400" dirty="0" smtClean="0"/>
              <a:t>基础、标准、高级、业务包</a:t>
            </a:r>
            <a:r>
              <a:rPr lang="en-US" sz="1400" dirty="0" smtClean="0"/>
              <a:t>)</a:t>
            </a:r>
            <a:endParaRPr sz="1400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400" dirty="0" smtClean="0"/>
              <a:t>商贸老板报表</a:t>
            </a:r>
            <a:endParaRPr lang="zh-CN" altLang="en-US" sz="2400" dirty="0"/>
          </a:p>
        </p:txBody>
      </p:sp>
      <p:pic>
        <p:nvPicPr>
          <p:cNvPr id="4098" name="Picture 2" descr="mz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915566"/>
            <a:ext cx="2514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MG_00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915566"/>
            <a:ext cx="4635619" cy="34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0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 smtClean="0"/>
              <a:t>商贸销售助手</a:t>
            </a:r>
            <a:r>
              <a:rPr lang="zh-CN" altLang="en-US" sz="2400" dirty="0" smtClean="0"/>
              <a:t>：助力销售人员快速成交</a:t>
            </a:r>
            <a:endParaRPr lang="zh-CN" altLang="en-US" sz="2400" dirty="0"/>
          </a:p>
        </p:txBody>
      </p:sp>
      <p:sp>
        <p:nvSpPr>
          <p:cNvPr id="5" name="流程图: 手动输入 4"/>
          <p:cNvSpPr/>
          <p:nvPr/>
        </p:nvSpPr>
        <p:spPr>
          <a:xfrm flipV="1">
            <a:off x="850384" y="650533"/>
            <a:ext cx="7322016" cy="1178727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5725" y="70411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助手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428" y="1224934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销售人员的好帮手，交易尽在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掌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握中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5505" y="6862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商品库存查询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504" y="14235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码扫描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5504" y="9374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品价格查询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5504" y="11636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售下单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5545154" y="718910"/>
            <a:ext cx="428628" cy="1035851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大括号 12"/>
          <p:cNvSpPr/>
          <p:nvPr/>
        </p:nvSpPr>
        <p:spPr>
          <a:xfrm>
            <a:off x="7672334" y="718910"/>
            <a:ext cx="428628" cy="101799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C:\Users\Administrator\Desktop\未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9662"/>
            <a:ext cx="7201370" cy="30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741977"/>
            <a:ext cx="4106166" cy="3852651"/>
          </a:xfrm>
        </p:spPr>
        <p:txBody>
          <a:bodyPr>
            <a:normAutofit fontScale="92500" lnSpcReduction="10000"/>
          </a:bodyPr>
          <a:lstStyle/>
          <a:p>
            <a:r>
              <a:rPr sz="2200" dirty="0" smtClean="0"/>
              <a:t>主要功能：</a:t>
            </a:r>
            <a:endParaRPr lang="en-US" altLang="zh-CN" sz="2200" dirty="0" smtClean="0"/>
          </a:p>
          <a:p>
            <a:pPr lvl="1"/>
            <a:r>
              <a:rPr sz="1700" dirty="0" smtClean="0"/>
              <a:t>商品</a:t>
            </a:r>
            <a:r>
              <a:rPr lang="zh-CN" altLang="en-US" sz="1700" dirty="0" smtClean="0"/>
              <a:t>信息</a:t>
            </a:r>
            <a:r>
              <a:rPr sz="1700" dirty="0" smtClean="0"/>
              <a:t>查询</a:t>
            </a:r>
            <a:r>
              <a:rPr lang="zh-CN" altLang="en-US" sz="1700" dirty="0" smtClean="0"/>
              <a:t>（库存、价格、图片展示）</a:t>
            </a:r>
            <a:endParaRPr sz="1700" dirty="0" smtClean="0"/>
          </a:p>
          <a:p>
            <a:pPr lvl="1"/>
            <a:r>
              <a:rPr sz="1700" dirty="0" smtClean="0"/>
              <a:t>销售单</a:t>
            </a:r>
            <a:r>
              <a:rPr lang="en-US" sz="1700" dirty="0" smtClean="0"/>
              <a:t>\</a:t>
            </a:r>
            <a:r>
              <a:rPr sz="1700" dirty="0" smtClean="0"/>
              <a:t>退货单</a:t>
            </a:r>
            <a:endParaRPr lang="en-US" sz="1700" dirty="0" smtClean="0"/>
          </a:p>
          <a:p>
            <a:pPr lvl="1"/>
            <a:r>
              <a:rPr lang="zh-CN" altLang="en-US" sz="1700" dirty="0" smtClean="0"/>
              <a:t>支持数据授权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支持蓝牙打印</a:t>
            </a:r>
            <a:r>
              <a:rPr lang="zh-CN" altLang="en-US" sz="1700" dirty="0"/>
              <a:t>小票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后续支持多图片展示、规格型号</a:t>
            </a:r>
            <a:endParaRPr lang="en-US" sz="1700" dirty="0" smtClean="0"/>
          </a:p>
          <a:p>
            <a:r>
              <a:rPr dirty="0" smtClean="0"/>
              <a:t>终端支持</a:t>
            </a:r>
          </a:p>
          <a:p>
            <a:pPr lvl="1"/>
            <a:r>
              <a:rPr lang="en-US" sz="1700" dirty="0" smtClean="0"/>
              <a:t>A</a:t>
            </a:r>
            <a:r>
              <a:rPr lang="en-US" altLang="zh-CN" sz="1700" dirty="0" smtClean="0"/>
              <a:t>ndroid 2.3</a:t>
            </a:r>
            <a:r>
              <a:rPr sz="1700" dirty="0" smtClean="0"/>
              <a:t>及以上手机或平板</a:t>
            </a:r>
          </a:p>
          <a:p>
            <a:pPr lvl="1"/>
            <a:r>
              <a:rPr lang="en-US" sz="1700" dirty="0" err="1" smtClean="0"/>
              <a:t>iPhone</a:t>
            </a:r>
            <a:r>
              <a:rPr lang="en-US" sz="1700" dirty="0" smtClean="0"/>
              <a:t> \</a:t>
            </a:r>
            <a:r>
              <a:rPr lang="en-US" altLang="zh-CN" sz="1700" dirty="0" smtClean="0"/>
              <a:t>iPod Touch </a:t>
            </a:r>
            <a:r>
              <a:rPr lang="en-US" sz="1700" dirty="0" smtClean="0"/>
              <a:t>4 </a:t>
            </a:r>
            <a:r>
              <a:rPr sz="1700" dirty="0" smtClean="0"/>
              <a:t>及以上</a:t>
            </a:r>
          </a:p>
          <a:p>
            <a:pPr lvl="1"/>
            <a:r>
              <a:rPr lang="en-US" sz="1700" dirty="0" err="1" smtClean="0"/>
              <a:t>iPad</a:t>
            </a:r>
            <a:r>
              <a:rPr lang="en-US" sz="1700" dirty="0" smtClean="0"/>
              <a:t> 2</a:t>
            </a:r>
            <a:r>
              <a:rPr sz="1700" dirty="0" smtClean="0"/>
              <a:t>及以上</a:t>
            </a:r>
            <a:endParaRPr lang="en-US" sz="1700" dirty="0" smtClean="0"/>
          </a:p>
          <a:p>
            <a:r>
              <a:rPr dirty="0" smtClean="0"/>
              <a:t>版本支持</a:t>
            </a:r>
          </a:p>
          <a:p>
            <a:pPr lvl="1"/>
            <a:r>
              <a:rPr sz="1500" dirty="0" smtClean="0"/>
              <a:t>商贸版</a:t>
            </a:r>
            <a:r>
              <a:rPr lang="en-US" altLang="zh-CN" sz="1500" dirty="0" smtClean="0"/>
              <a:t>V5.0(</a:t>
            </a:r>
            <a:r>
              <a:rPr sz="1500" dirty="0" smtClean="0"/>
              <a:t>基础、标准、高级、业务包</a:t>
            </a:r>
            <a:r>
              <a:rPr lang="en-US" sz="1500" dirty="0" smtClean="0"/>
              <a:t>)</a:t>
            </a:r>
          </a:p>
          <a:p>
            <a:pPr lvl="1"/>
            <a:r>
              <a:rPr sz="1500" dirty="0" smtClean="0">
                <a:solidFill>
                  <a:srgbClr val="FF0000"/>
                </a:solidFill>
              </a:rPr>
              <a:t>商贸</a:t>
            </a:r>
            <a:r>
              <a:rPr lang="en-US" altLang="zh-CN" sz="1500" dirty="0" smtClean="0">
                <a:solidFill>
                  <a:srgbClr val="FF0000"/>
                </a:solidFill>
              </a:rPr>
              <a:t>v4.1+</a:t>
            </a:r>
            <a:r>
              <a:rPr sz="1500" dirty="0" smtClean="0">
                <a:solidFill>
                  <a:srgbClr val="FF0000"/>
                </a:solidFill>
                <a:hlinkClick r:id="rId2"/>
              </a:rPr>
              <a:t>最新移动补丁包</a:t>
            </a:r>
            <a:r>
              <a:rPr lang="en-US" altLang="zh-CN" sz="1500" dirty="0" smtClean="0">
                <a:solidFill>
                  <a:srgbClr val="FF0000"/>
                </a:solidFill>
                <a:hlinkClick r:id="rId2"/>
              </a:rPr>
              <a:t>(PT073661)</a:t>
            </a:r>
            <a:endParaRPr lang="en-US" altLang="zh-CN" sz="1500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商贸</a:t>
            </a:r>
            <a:r>
              <a:rPr sz="2400" dirty="0" smtClean="0"/>
              <a:t>销售助手</a:t>
            </a:r>
            <a:endParaRPr lang="zh-CN" altLang="en-US" sz="2400" dirty="0"/>
          </a:p>
        </p:txBody>
      </p:sp>
      <p:pic>
        <p:nvPicPr>
          <p:cNvPr id="6" name="图片 5" descr="IMG_08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000114"/>
            <a:ext cx="2166940" cy="3250411"/>
          </a:xfrm>
          <a:prstGeom prst="rect">
            <a:avLst/>
          </a:prstGeom>
        </p:spPr>
      </p:pic>
      <p:pic>
        <p:nvPicPr>
          <p:cNvPr id="7" name="图片 6" descr="IMG_08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000114"/>
            <a:ext cx="2143129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kingdee">
      <a:dk1>
        <a:srgbClr val="000000"/>
      </a:dk1>
      <a:lt1>
        <a:srgbClr val="FFFFFF"/>
      </a:lt1>
      <a:dk2>
        <a:srgbClr val="000000"/>
      </a:dk2>
      <a:lt2>
        <a:srgbClr val="404040"/>
      </a:lt2>
      <a:accent1>
        <a:srgbClr val="0060C0"/>
      </a:accent1>
      <a:accent2>
        <a:srgbClr val="003B76"/>
      </a:accent2>
      <a:accent3>
        <a:srgbClr val="FFFFFF"/>
      </a:accent3>
      <a:accent4>
        <a:srgbClr val="000000"/>
      </a:accent4>
      <a:accent5>
        <a:srgbClr val="AAB6DC"/>
      </a:accent5>
      <a:accent6>
        <a:srgbClr val="00356A"/>
      </a:accent6>
      <a:hlink>
        <a:srgbClr val="FF9900"/>
      </a:hlink>
      <a:folHlink>
        <a:srgbClr val="CC00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51150</TotalTime>
  <Words>1494</Words>
  <Application>Microsoft Office PowerPoint</Application>
  <PresentationFormat>全屏显示(16:9)</PresentationFormat>
  <Paragraphs>282</Paragraphs>
  <Slides>31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KIS移动，指尖上的管理</vt:lpstr>
      <vt:lpstr>概要</vt:lpstr>
      <vt:lpstr>KIS移动产品系列</vt:lpstr>
      <vt:lpstr>请用手机扫一扫二维码，下载KIS移动应用</vt:lpstr>
      <vt:lpstr>商贸版移动产品</vt:lpstr>
      <vt:lpstr>商贸老板报表：随时掌控，一目了然</vt:lpstr>
      <vt:lpstr>商贸老板报表</vt:lpstr>
      <vt:lpstr>商贸销售助手：助力销售人员快速成交</vt:lpstr>
      <vt:lpstr>商贸销售助手</vt:lpstr>
      <vt:lpstr>商贸版移动客户管理：管理商机，精细管理销售过程</vt:lpstr>
      <vt:lpstr>商贸移动客户管理</vt:lpstr>
      <vt:lpstr>商贸销售管控：精细管理销售过程（即将发布）</vt:lpstr>
      <vt:lpstr>专业版移动产品</vt:lpstr>
      <vt:lpstr>专业版老板报表：随时掌控，一目了然</vt:lpstr>
      <vt:lpstr>专业老板报表</vt:lpstr>
      <vt:lpstr>专业版移动客户管理：管理商机，精细管理销售过程</vt:lpstr>
      <vt:lpstr>专业版移动客户管理</vt:lpstr>
      <vt:lpstr>旗舰版移动产品</vt:lpstr>
      <vt:lpstr>旗舰版经营助手：随时掌控，一目了然</vt:lpstr>
      <vt:lpstr>旗舰版销售助手：助力销售人员快速成交</vt:lpstr>
      <vt:lpstr>概要</vt:lpstr>
      <vt:lpstr>什么是移动应用服务器</vt:lpstr>
      <vt:lpstr>什么是企业号,如何注册</vt:lpstr>
      <vt:lpstr>概要</vt:lpstr>
      <vt:lpstr>下载移动服务器</vt:lpstr>
      <vt:lpstr>下载手机应用——（1）</vt:lpstr>
      <vt:lpstr>下载手机应用——（2）</vt:lpstr>
      <vt:lpstr>下载手机应用——（3）</vt:lpstr>
      <vt:lpstr>手机端登录</vt:lpstr>
      <vt:lpstr>相关资源及帮助</vt:lpstr>
      <vt:lpstr>PowerPoint 演示文稿</vt:lpstr>
    </vt:vector>
  </TitlesOfParts>
  <Company>市场部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金蝶国际软件集团介绍</dc:title>
  <dc:creator>Kingdee</dc:creator>
  <cp:lastModifiedBy>谭华</cp:lastModifiedBy>
  <cp:revision>3245</cp:revision>
  <dcterms:created xsi:type="dcterms:W3CDTF">2005-02-25T05:47:44Z</dcterms:created>
  <dcterms:modified xsi:type="dcterms:W3CDTF">2013-10-30T09:49:59Z</dcterms:modified>
</cp:coreProperties>
</file>